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7"/>
  </p:notesMasterIdLst>
  <p:sldIdLst>
    <p:sldId id="256" r:id="rId2"/>
    <p:sldId id="287" r:id="rId3"/>
    <p:sldId id="286" r:id="rId4"/>
    <p:sldId id="288" r:id="rId5"/>
    <p:sldId id="289" r:id="rId6"/>
    <p:sldId id="307" r:id="rId7"/>
    <p:sldId id="290" r:id="rId8"/>
    <p:sldId id="257" r:id="rId9"/>
    <p:sldId id="291" r:id="rId10"/>
    <p:sldId id="301" r:id="rId11"/>
    <p:sldId id="302" r:id="rId12"/>
    <p:sldId id="306" r:id="rId13"/>
    <p:sldId id="308" r:id="rId14"/>
    <p:sldId id="303" r:id="rId15"/>
    <p:sldId id="292" r:id="rId16"/>
    <p:sldId id="293" r:id="rId17"/>
    <p:sldId id="304" r:id="rId18"/>
    <p:sldId id="305" r:id="rId19"/>
    <p:sldId id="295" r:id="rId20"/>
    <p:sldId id="296" r:id="rId21"/>
    <p:sldId id="297" r:id="rId22"/>
    <p:sldId id="298" r:id="rId23"/>
    <p:sldId id="299" r:id="rId24"/>
    <p:sldId id="300" r:id="rId25"/>
    <p:sldId id="263" r:id="rId26"/>
  </p:sldIdLst>
  <p:sldSz cx="18288000" cy="10287000"/>
  <p:notesSz cx="6858000" cy="9144000"/>
  <p:embeddedFontLst>
    <p:embeddedFont>
      <p:font typeface="Bahnschrift SemiBold SemiConden" panose="020B0502040204020203" pitchFamily="34" charset="0"/>
      <p:bold r:id="rId28"/>
    </p:embeddedFont>
    <p:embeddedFont>
      <p:font typeface="Barlow Medium" panose="00000600000000000000" pitchFamily="2" charset="0"/>
      <p:regular r:id="rId29"/>
      <p:italic r:id="rId30"/>
    </p:embeddedFont>
    <p:embeddedFont>
      <p:font typeface="Barlow SemiCondensed Bold Bold" panose="020B0604020202020204" charset="0"/>
      <p:regular r:id="rId31"/>
    </p:embeddedFont>
    <p:embeddedFont>
      <p:font typeface="Calibri" panose="020F0502020204030204" pitchFamily="34" charset="0"/>
      <p:regular r:id="rId32"/>
      <p:bold r:id="rId33"/>
      <p:italic r:id="rId34"/>
      <p:boldItalic r:id="rId3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5F8B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69" d="100"/>
          <a:sy n="69" d="100"/>
        </p:scale>
        <p:origin x="114" y="25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6.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font" Target="fonts/font8.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2240BE4-1978-4D90-B86C-5C8E816D0CDE}" type="datetimeFigureOut">
              <a:rPr lang="en-US" smtClean="0"/>
              <a:t>4/17/2023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16F97DA-AF65-40D2-B66D-21653C225A5F}" type="slidenum">
              <a:rPr lang="en-US" smtClean="0"/>
              <a:t>‹#›</a:t>
            </a:fld>
            <a:endParaRPr lang="en-US"/>
          </a:p>
        </p:txBody>
      </p:sp>
    </p:spTree>
    <p:extLst>
      <p:ext uri="{BB962C8B-B14F-4D97-AF65-F5344CB8AC3E}">
        <p14:creationId xmlns:p14="http://schemas.microsoft.com/office/powerpoint/2010/main" val="16372069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Thông thường khi người dùng yêu cầu một trang web, một request sẽ được gửi tới server, nó sẽ phải đi qua các bộ lọc (Filter) trước khi tới trang yêu cầu, giống hình minh họa dưới đây.</a:t>
            </a:r>
            <a:endParaRPr lang="en-US" dirty="0"/>
          </a:p>
        </p:txBody>
      </p:sp>
      <p:sp>
        <p:nvSpPr>
          <p:cNvPr id="4" name="Slide Number Placeholder 3"/>
          <p:cNvSpPr>
            <a:spLocks noGrp="1"/>
          </p:cNvSpPr>
          <p:nvPr>
            <p:ph type="sldNum" sz="quarter" idx="5"/>
          </p:nvPr>
        </p:nvSpPr>
        <p:spPr/>
        <p:txBody>
          <a:bodyPr/>
          <a:lstStyle/>
          <a:p>
            <a:fld id="{B16F97DA-AF65-40D2-B66D-21653C225A5F}" type="slidenum">
              <a:rPr lang="en-US" smtClean="0"/>
              <a:t>19</a:t>
            </a:fld>
            <a:endParaRPr lang="en-US"/>
          </a:p>
        </p:txBody>
      </p:sp>
    </p:spTree>
    <p:extLst>
      <p:ext uri="{BB962C8B-B14F-4D97-AF65-F5344CB8AC3E}">
        <p14:creationId xmlns:p14="http://schemas.microsoft.com/office/powerpoint/2010/main" val="20841828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Tuy nhiên có những tình huống request của người dùng không vượt qua được hết các tầng Filter.</a:t>
            </a:r>
            <a:endParaRPr lang="en-US" dirty="0"/>
          </a:p>
        </p:txBody>
      </p:sp>
      <p:sp>
        <p:nvSpPr>
          <p:cNvPr id="4" name="Slide Number Placeholder 3"/>
          <p:cNvSpPr>
            <a:spLocks noGrp="1"/>
          </p:cNvSpPr>
          <p:nvPr>
            <p:ph type="sldNum" sz="quarter" idx="5"/>
          </p:nvPr>
        </p:nvSpPr>
        <p:spPr/>
        <p:txBody>
          <a:bodyPr/>
          <a:lstStyle/>
          <a:p>
            <a:fld id="{B16F97DA-AF65-40D2-B66D-21653C225A5F}" type="slidenum">
              <a:rPr lang="en-US" smtClean="0"/>
              <a:t>20</a:t>
            </a:fld>
            <a:endParaRPr lang="en-US"/>
          </a:p>
        </p:txBody>
      </p:sp>
    </p:spTree>
    <p:extLst>
      <p:ext uri="{BB962C8B-B14F-4D97-AF65-F5344CB8AC3E}">
        <p14:creationId xmlns:p14="http://schemas.microsoft.com/office/powerpoint/2010/main" val="31473154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Tình huống người dùng gửi yêu cầu một trang (page1), yêu cầu này sẽ phải vượt qua các Filter, tại một filter nào đó yêu cầu bị chuyển hướng sang một trang khác (page2).</a:t>
            </a:r>
            <a:endParaRPr lang="en-US" dirty="0"/>
          </a:p>
        </p:txBody>
      </p:sp>
      <p:sp>
        <p:nvSpPr>
          <p:cNvPr id="4" name="Slide Number Placeholder 3"/>
          <p:cNvSpPr>
            <a:spLocks noGrp="1"/>
          </p:cNvSpPr>
          <p:nvPr>
            <p:ph type="sldNum" sz="quarter" idx="5"/>
          </p:nvPr>
        </p:nvSpPr>
        <p:spPr/>
        <p:txBody>
          <a:bodyPr/>
          <a:lstStyle/>
          <a:p>
            <a:fld id="{B16F97DA-AF65-40D2-B66D-21653C225A5F}" type="slidenum">
              <a:rPr lang="en-US" smtClean="0"/>
              <a:t>21</a:t>
            </a:fld>
            <a:endParaRPr lang="en-US"/>
          </a:p>
        </p:txBody>
      </p:sp>
    </p:spTree>
    <p:extLst>
      <p:ext uri="{BB962C8B-B14F-4D97-AF65-F5344CB8AC3E}">
        <p14:creationId xmlns:p14="http://schemas.microsoft.com/office/powerpoint/2010/main" val="26971638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Tình huống người dùng gửi yêu cầu một trang (page1), yêu cầu này sẽ phải vượt qua các Filter, tại một filter nào đó yêu cầu bị chuyển hướng sang một trang khác (page2).</a:t>
            </a:r>
            <a:endParaRPr lang="en-US" dirty="0"/>
          </a:p>
        </p:txBody>
      </p:sp>
      <p:sp>
        <p:nvSpPr>
          <p:cNvPr id="4" name="Slide Number Placeholder 3"/>
          <p:cNvSpPr>
            <a:spLocks noGrp="1"/>
          </p:cNvSpPr>
          <p:nvPr>
            <p:ph type="sldNum" sz="quarter" idx="5"/>
          </p:nvPr>
        </p:nvSpPr>
        <p:spPr/>
        <p:txBody>
          <a:bodyPr/>
          <a:lstStyle/>
          <a:p>
            <a:fld id="{B16F97DA-AF65-40D2-B66D-21653C225A5F}" type="slidenum">
              <a:rPr lang="en-US" smtClean="0"/>
              <a:t>22</a:t>
            </a:fld>
            <a:endParaRPr lang="en-US"/>
          </a:p>
        </p:txBody>
      </p:sp>
    </p:spTree>
    <p:extLst>
      <p:ext uri="{BB962C8B-B14F-4D97-AF65-F5344CB8AC3E}">
        <p14:creationId xmlns:p14="http://schemas.microsoft.com/office/powerpoint/2010/main" val="10052877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4/17/2023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4/17/2023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4/17/2023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4/17/2023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4/17/2023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4/17/2023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4/17/2023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33030"/>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62000"/>
          </a:blip>
          <a:srcRect l="34375" r="9999"/>
          <a:stretch>
            <a:fillRect/>
          </a:stretch>
        </p:blipFill>
        <p:spPr>
          <a:xfrm>
            <a:off x="9699451" y="0"/>
            <a:ext cx="8588549" cy="10287000"/>
          </a:xfrm>
          <a:prstGeom prst="rect">
            <a:avLst/>
          </a:prstGeom>
        </p:spPr>
      </p:pic>
      <p:sp>
        <p:nvSpPr>
          <p:cNvPr id="3" name="TextBox 3"/>
          <p:cNvSpPr txBox="1"/>
          <p:nvPr/>
        </p:nvSpPr>
        <p:spPr>
          <a:xfrm>
            <a:off x="1028700" y="948219"/>
            <a:ext cx="13860341" cy="5421249"/>
          </a:xfrm>
          <a:prstGeom prst="rect">
            <a:avLst/>
          </a:prstGeom>
        </p:spPr>
        <p:txBody>
          <a:bodyPr lIns="0" tIns="0" rIns="0" bIns="0" rtlCol="0" anchor="t">
            <a:spAutoFit/>
          </a:bodyPr>
          <a:lstStyle/>
          <a:p>
            <a:pPr>
              <a:lnSpc>
                <a:spcPts val="13968"/>
              </a:lnSpc>
            </a:pPr>
            <a:r>
              <a:rPr lang="en-US" sz="14400" dirty="0">
                <a:solidFill>
                  <a:srgbClr val="FFFFFF"/>
                </a:solidFill>
                <a:latin typeface="Barlow SemiCondensed Bold Bold"/>
              </a:rPr>
              <a:t>SCOPE</a:t>
            </a:r>
          </a:p>
          <a:p>
            <a:pPr>
              <a:lnSpc>
                <a:spcPts val="13968"/>
              </a:lnSpc>
            </a:pPr>
            <a:r>
              <a:rPr lang="en-US" sz="14400" dirty="0">
                <a:solidFill>
                  <a:srgbClr val="FFFFFF"/>
                </a:solidFill>
                <a:latin typeface="Barlow SemiCondensed Bold Bold"/>
              </a:rPr>
              <a:t>LISTENER</a:t>
            </a:r>
          </a:p>
          <a:p>
            <a:pPr>
              <a:lnSpc>
                <a:spcPts val="13968"/>
              </a:lnSpc>
            </a:pPr>
            <a:r>
              <a:rPr lang="en-US" sz="14400" dirty="0">
                <a:solidFill>
                  <a:srgbClr val="FFFFFF"/>
                </a:solidFill>
                <a:latin typeface="Barlow SemiCondensed Bold Bold"/>
              </a:rPr>
              <a:t>FILTER</a:t>
            </a:r>
          </a:p>
        </p:txBody>
      </p:sp>
      <p:sp>
        <p:nvSpPr>
          <p:cNvPr id="4" name="AutoShape 4"/>
          <p:cNvSpPr/>
          <p:nvPr/>
        </p:nvSpPr>
        <p:spPr>
          <a:xfrm>
            <a:off x="-611831" y="7831264"/>
            <a:ext cx="19511662" cy="0"/>
          </a:xfrm>
          <a:prstGeom prst="line">
            <a:avLst/>
          </a:prstGeom>
          <a:ln w="28575" cap="rnd">
            <a:solidFill>
              <a:srgbClr val="45F8BD"/>
            </a:solidFill>
            <a:prstDash val="solid"/>
            <a:headEnd type="none" w="sm" len="sm"/>
            <a:tailEnd type="none" w="sm" len="sm"/>
          </a:ln>
        </p:spPr>
      </p:sp>
      <p:sp>
        <p:nvSpPr>
          <p:cNvPr id="5" name="TextBox 5"/>
          <p:cNvSpPr txBox="1"/>
          <p:nvPr/>
        </p:nvSpPr>
        <p:spPr>
          <a:xfrm>
            <a:off x="1028700" y="8683043"/>
            <a:ext cx="7507145" cy="575257"/>
          </a:xfrm>
          <a:prstGeom prst="rect">
            <a:avLst/>
          </a:prstGeom>
        </p:spPr>
        <p:txBody>
          <a:bodyPr lIns="0" tIns="0" rIns="0" bIns="0" rtlCol="0" anchor="t">
            <a:spAutoFit/>
          </a:bodyPr>
          <a:lstStyle/>
          <a:p>
            <a:pPr>
              <a:lnSpc>
                <a:spcPts val="4688"/>
              </a:lnSpc>
              <a:spcBef>
                <a:spcPct val="0"/>
              </a:spcBef>
            </a:pPr>
            <a:r>
              <a:rPr lang="en-US" sz="3348" b="1" dirty="0">
                <a:solidFill>
                  <a:srgbClr val="45F8BD"/>
                </a:solidFill>
                <a:latin typeface="Calibri" panose="020F0502020204030204" pitchFamily="34" charset="0"/>
                <a:ea typeface="Calibri" panose="020F0502020204030204" pitchFamily="34" charset="0"/>
                <a:cs typeface="Calibri" panose="020F0502020204030204" pitchFamily="34" charset="0"/>
              </a:rPr>
              <a:t>2011400 </a:t>
            </a:r>
            <a:r>
              <a:rPr lang="vi-VN" sz="3348" b="1" dirty="0">
                <a:solidFill>
                  <a:schemeClr val="bg1"/>
                </a:solidFill>
                <a:latin typeface="Calibri" panose="020F0502020204030204" pitchFamily="34" charset="0"/>
                <a:ea typeface="Calibri" panose="020F0502020204030204" pitchFamily="34" charset="0"/>
                <a:cs typeface="Calibri" panose="020F0502020204030204" pitchFamily="34" charset="0"/>
              </a:rPr>
              <a:t>Nguyễn Tuấn Kiệt</a:t>
            </a:r>
            <a:endParaRPr lang="en-US" sz="3348" b="1" dirty="0">
              <a:solidFill>
                <a:srgbClr val="FFFFFF"/>
              </a:solidFill>
              <a:latin typeface="Calibri" panose="020F0502020204030204" pitchFamily="34" charset="0"/>
              <a:ea typeface="Calibri" panose="020F0502020204030204" pitchFamily="34" charset="0"/>
              <a:cs typeface="Calibri" panose="020F0502020204030204" pitchFamily="34" charset="0"/>
            </a:endParaRPr>
          </a:p>
        </p:txBody>
      </p:sp>
      <p:sp>
        <p:nvSpPr>
          <p:cNvPr id="6" name="TextBox 6"/>
          <p:cNvSpPr txBox="1"/>
          <p:nvPr/>
        </p:nvSpPr>
        <p:spPr>
          <a:xfrm>
            <a:off x="1028700" y="6615212"/>
            <a:ext cx="7507145" cy="537904"/>
          </a:xfrm>
          <a:prstGeom prst="rect">
            <a:avLst/>
          </a:prstGeom>
        </p:spPr>
        <p:txBody>
          <a:bodyPr lIns="0" tIns="0" rIns="0" bIns="0" rtlCol="0" anchor="t">
            <a:spAutoFit/>
          </a:bodyPr>
          <a:lstStyle/>
          <a:p>
            <a:pPr>
              <a:lnSpc>
                <a:spcPts val="4688"/>
              </a:lnSpc>
              <a:spcBef>
                <a:spcPct val="0"/>
              </a:spcBef>
            </a:pPr>
            <a:r>
              <a:rPr lang="en-US" sz="3348" dirty="0" err="1">
                <a:solidFill>
                  <a:srgbClr val="FFFFFF"/>
                </a:solidFill>
                <a:latin typeface="Barlow Medium"/>
              </a:rPr>
              <a:t>trong</a:t>
            </a:r>
            <a:r>
              <a:rPr lang="en-US" sz="3348" dirty="0">
                <a:solidFill>
                  <a:srgbClr val="FFFFFF"/>
                </a:solidFill>
                <a:latin typeface="Barlow Medium"/>
              </a:rPr>
              <a:t> </a:t>
            </a:r>
            <a:r>
              <a:rPr lang="en-US" sz="3348" dirty="0">
                <a:solidFill>
                  <a:srgbClr val="45F8BD"/>
                </a:solidFill>
                <a:latin typeface="Barlow Medium"/>
              </a:rPr>
              <a:t>Java Web</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8482" r="7236" b="36687"/>
          <a:stretch>
            <a:fillRect/>
          </a:stretch>
        </p:blipFill>
        <p:spPr>
          <a:xfrm>
            <a:off x="0" y="0"/>
            <a:ext cx="18288000" cy="10287000"/>
          </a:xfrm>
          <a:prstGeom prst="rect">
            <a:avLst/>
          </a:prstGeom>
        </p:spPr>
      </p:pic>
      <p:sp>
        <p:nvSpPr>
          <p:cNvPr id="3" name="TextBox 3"/>
          <p:cNvSpPr txBox="1"/>
          <p:nvPr/>
        </p:nvSpPr>
        <p:spPr>
          <a:xfrm>
            <a:off x="914400" y="190500"/>
            <a:ext cx="14677995" cy="1721562"/>
          </a:xfrm>
          <a:prstGeom prst="rect">
            <a:avLst/>
          </a:prstGeom>
        </p:spPr>
        <p:txBody>
          <a:bodyPr lIns="0" tIns="0" rIns="0" bIns="0" rtlCol="0" anchor="t">
            <a:spAutoFit/>
          </a:bodyPr>
          <a:lstStyle/>
          <a:p>
            <a:pPr marL="0" lvl="0" indent="0">
              <a:lnSpc>
                <a:spcPts val="14316"/>
              </a:lnSpc>
              <a:spcBef>
                <a:spcPct val="0"/>
              </a:spcBef>
            </a:pPr>
            <a:r>
              <a:rPr lang="vi-VN" sz="8800" b="1" dirty="0">
                <a:solidFill>
                  <a:srgbClr val="45F8BD"/>
                </a:solidFill>
                <a:latin typeface="Calibri" panose="020F0502020204030204" pitchFamily="34" charset="0"/>
                <a:ea typeface="Calibri" panose="020F0502020204030204" pitchFamily="34" charset="0"/>
                <a:cs typeface="Calibri" panose="020F0502020204030204" pitchFamily="34" charset="0"/>
              </a:rPr>
              <a:t>2. </a:t>
            </a:r>
            <a:r>
              <a:rPr lang="vi-VN" sz="8800" b="1" dirty="0">
                <a:solidFill>
                  <a:schemeClr val="bg1"/>
                </a:solidFill>
                <a:latin typeface="Calibri" panose="020F0502020204030204" pitchFamily="34" charset="0"/>
                <a:ea typeface="Calibri" panose="020F0502020204030204" pitchFamily="34" charset="0"/>
                <a:cs typeface="Calibri" panose="020F0502020204030204" pitchFamily="34" charset="0"/>
              </a:rPr>
              <a:t>Listener</a:t>
            </a:r>
            <a:endParaRPr lang="en-US" sz="8800" b="1" dirty="0">
              <a:solidFill>
                <a:srgbClr val="FFFFFF"/>
              </a:solidFill>
              <a:latin typeface="Calibri" panose="020F0502020204030204" pitchFamily="34" charset="0"/>
              <a:ea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3498CAC1-9887-DA95-8D3A-99499DEAB71A}"/>
              </a:ext>
            </a:extLst>
          </p:cNvPr>
          <p:cNvSpPr txBox="1"/>
          <p:nvPr/>
        </p:nvSpPr>
        <p:spPr>
          <a:xfrm>
            <a:off x="1066800" y="2324100"/>
            <a:ext cx="16154400" cy="1431161"/>
          </a:xfrm>
          <a:prstGeom prst="rect">
            <a:avLst/>
          </a:prstGeom>
          <a:noFill/>
        </p:spPr>
        <p:txBody>
          <a:bodyPr wrap="square" rtlCol="0">
            <a:spAutoFit/>
          </a:bodyPr>
          <a:lstStyle/>
          <a:p>
            <a:pPr algn="l" fontAlgn="base">
              <a:spcAft>
                <a:spcPts val="1800"/>
              </a:spcAft>
            </a:pPr>
            <a:r>
              <a:rPr lang="vi-VN" sz="3600" b="1" i="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Listener được tạo ra chủ yếu để lắng nghe các sự kiện (event) và phản hồi.</a:t>
            </a:r>
          </a:p>
          <a:p>
            <a:pPr algn="l" fontAlgn="base">
              <a:spcAft>
                <a:spcPts val="1800"/>
              </a:spcAft>
            </a:pPr>
            <a:r>
              <a:rPr lang="vi-VN" sz="3600" b="1" dirty="0">
                <a:solidFill>
                  <a:schemeClr val="bg1"/>
                </a:solidFill>
                <a:latin typeface="Calibri" panose="020F0502020204030204" pitchFamily="34" charset="0"/>
                <a:ea typeface="Calibri" panose="020F0502020204030204" pitchFamily="34" charset="0"/>
                <a:cs typeface="Calibri" panose="020F0502020204030204" pitchFamily="34" charset="0"/>
              </a:rPr>
              <a:t>Listener trong Servlet: Context, Request, Attribute, Session,...</a:t>
            </a:r>
          </a:p>
        </p:txBody>
      </p:sp>
    </p:spTree>
    <p:extLst>
      <p:ext uri="{BB962C8B-B14F-4D97-AF65-F5344CB8AC3E}">
        <p14:creationId xmlns:p14="http://schemas.microsoft.com/office/powerpoint/2010/main" val="16595016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8482" r="7236" b="36687"/>
          <a:stretch>
            <a:fillRect/>
          </a:stretch>
        </p:blipFill>
        <p:spPr>
          <a:xfrm>
            <a:off x="0" y="0"/>
            <a:ext cx="18288000" cy="10287000"/>
          </a:xfrm>
          <a:prstGeom prst="rect">
            <a:avLst/>
          </a:prstGeom>
        </p:spPr>
      </p:pic>
      <p:sp>
        <p:nvSpPr>
          <p:cNvPr id="3" name="TextBox 3"/>
          <p:cNvSpPr txBox="1"/>
          <p:nvPr/>
        </p:nvSpPr>
        <p:spPr>
          <a:xfrm>
            <a:off x="914400" y="190500"/>
            <a:ext cx="14677995" cy="1721562"/>
          </a:xfrm>
          <a:prstGeom prst="rect">
            <a:avLst/>
          </a:prstGeom>
        </p:spPr>
        <p:txBody>
          <a:bodyPr lIns="0" tIns="0" rIns="0" bIns="0" rtlCol="0" anchor="t">
            <a:spAutoFit/>
          </a:bodyPr>
          <a:lstStyle/>
          <a:p>
            <a:pPr marL="0" lvl="0" indent="0">
              <a:lnSpc>
                <a:spcPts val="14316"/>
              </a:lnSpc>
              <a:spcBef>
                <a:spcPct val="0"/>
              </a:spcBef>
            </a:pPr>
            <a:r>
              <a:rPr lang="vi-VN" sz="8800" b="1" dirty="0">
                <a:solidFill>
                  <a:srgbClr val="45F8BD"/>
                </a:solidFill>
                <a:latin typeface="Calibri" panose="020F0502020204030204" pitchFamily="34" charset="0"/>
                <a:ea typeface="Calibri" panose="020F0502020204030204" pitchFamily="34" charset="0"/>
                <a:cs typeface="Calibri" panose="020F0502020204030204" pitchFamily="34" charset="0"/>
              </a:rPr>
              <a:t>2. </a:t>
            </a:r>
            <a:r>
              <a:rPr lang="vi-VN" sz="8800" b="1" dirty="0">
                <a:solidFill>
                  <a:schemeClr val="bg1"/>
                </a:solidFill>
                <a:latin typeface="Calibri" panose="020F0502020204030204" pitchFamily="34" charset="0"/>
                <a:ea typeface="Calibri" panose="020F0502020204030204" pitchFamily="34" charset="0"/>
                <a:cs typeface="Calibri" panose="020F0502020204030204" pitchFamily="34" charset="0"/>
              </a:rPr>
              <a:t>Listener</a:t>
            </a:r>
            <a:endParaRPr lang="en-US" sz="8800" b="1" dirty="0">
              <a:solidFill>
                <a:srgbClr val="FFFFFF"/>
              </a:solidFill>
              <a:latin typeface="Calibri" panose="020F0502020204030204" pitchFamily="34" charset="0"/>
              <a:ea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3498CAC1-9887-DA95-8D3A-99499DEAB71A}"/>
              </a:ext>
            </a:extLst>
          </p:cNvPr>
          <p:cNvSpPr txBox="1"/>
          <p:nvPr/>
        </p:nvSpPr>
        <p:spPr>
          <a:xfrm>
            <a:off x="1066800" y="2324100"/>
            <a:ext cx="16154400" cy="646331"/>
          </a:xfrm>
          <a:prstGeom prst="rect">
            <a:avLst/>
          </a:prstGeom>
          <a:noFill/>
        </p:spPr>
        <p:txBody>
          <a:bodyPr wrap="square" rtlCol="0">
            <a:spAutoFit/>
          </a:bodyPr>
          <a:lstStyle/>
          <a:p>
            <a:pPr algn="l" fontAlgn="base">
              <a:spcAft>
                <a:spcPts val="1800"/>
              </a:spcAft>
            </a:pPr>
            <a:r>
              <a:rPr lang="vi-VN" sz="3600" b="1" i="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Servlet API cung cấp các Listener interfaces sau</a:t>
            </a:r>
            <a:r>
              <a:rPr lang="en-US" sz="3600" b="1" dirty="0">
                <a:solidFill>
                  <a:schemeClr val="bg1"/>
                </a:solidFill>
                <a:latin typeface="Calibri" panose="020F0502020204030204" pitchFamily="34" charset="0"/>
                <a:ea typeface="Calibri" panose="020F0502020204030204" pitchFamily="34" charset="0"/>
                <a:cs typeface="Calibri" panose="020F0502020204030204" pitchFamily="34" charset="0"/>
              </a:rPr>
              <a:t>(9)</a:t>
            </a:r>
            <a:r>
              <a:rPr lang="vi-VN" sz="3600" b="1" i="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a:t>
            </a:r>
          </a:p>
        </p:txBody>
      </p:sp>
      <p:sp>
        <p:nvSpPr>
          <p:cNvPr id="8" name="TextBox 7">
            <a:extLst>
              <a:ext uri="{FF2B5EF4-FFF2-40B4-BE49-F238E27FC236}">
                <a16:creationId xmlns:a16="http://schemas.microsoft.com/office/drawing/2014/main" id="{6005E814-0287-7D0F-543A-95E07592488A}"/>
              </a:ext>
            </a:extLst>
          </p:cNvPr>
          <p:cNvSpPr txBox="1"/>
          <p:nvPr/>
        </p:nvSpPr>
        <p:spPr>
          <a:xfrm>
            <a:off x="1066800" y="3059303"/>
            <a:ext cx="16154400" cy="1754326"/>
          </a:xfrm>
          <a:prstGeom prst="rect">
            <a:avLst/>
          </a:prstGeom>
          <a:noFill/>
        </p:spPr>
        <p:txBody>
          <a:bodyPr wrap="square" rtlCol="0">
            <a:spAutoFit/>
          </a:bodyPr>
          <a:lstStyle/>
          <a:p>
            <a:pPr algn="l" fontAlgn="base">
              <a:spcAft>
                <a:spcPts val="1800"/>
              </a:spcAft>
            </a:pPr>
            <a:r>
              <a:rPr lang="vi-VN" sz="3600" b="1" i="0" dirty="0">
                <a:solidFill>
                  <a:srgbClr val="45F8BD"/>
                </a:solidFill>
                <a:effectLst/>
                <a:latin typeface="Calibri" panose="020F0502020204030204" pitchFamily="34" charset="0"/>
                <a:ea typeface="Calibri" panose="020F0502020204030204" pitchFamily="34" charset="0"/>
                <a:cs typeface="Calibri" panose="020F0502020204030204" pitchFamily="34" charset="0"/>
              </a:rPr>
              <a:t>javax.servlet.AsyncListene</a:t>
            </a:r>
            <a:r>
              <a:rPr lang="en-US" sz="3600" b="1" i="0" dirty="0">
                <a:solidFill>
                  <a:srgbClr val="45F8BD"/>
                </a:solidFill>
                <a:effectLst/>
                <a:latin typeface="Calibri" panose="020F0502020204030204" pitchFamily="34" charset="0"/>
                <a:ea typeface="Calibri" panose="020F0502020204030204" pitchFamily="34" charset="0"/>
                <a:cs typeface="Calibri" panose="020F0502020204030204" pitchFamily="34" charset="0"/>
              </a:rPr>
              <a:t>r</a:t>
            </a:r>
            <a:r>
              <a:rPr lang="en-US" sz="3600" b="1" dirty="0">
                <a:solidFill>
                  <a:schemeClr val="bg1"/>
                </a:solidFill>
                <a:latin typeface="Calibri" panose="020F0502020204030204" pitchFamily="34" charset="0"/>
                <a:ea typeface="Calibri" panose="020F0502020204030204" pitchFamily="34" charset="0"/>
                <a:cs typeface="Calibri" panose="020F0502020204030204" pitchFamily="34" charset="0"/>
              </a:rPr>
              <a:t> - </a:t>
            </a:r>
            <a:r>
              <a:rPr lang="en-US" sz="3600" b="1" i="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Listener </a:t>
            </a:r>
            <a:r>
              <a:rPr lang="vi-VN" sz="3600" b="1" i="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sẽ được thông báo trong trường hợp hoạt động không đồng bộ được bắt đầu trên ServletRequest mà trình nghe đã được thêm vào đã hoàn tất</a:t>
            </a:r>
            <a:r>
              <a:rPr lang="en-US" sz="3600" b="1" dirty="0">
                <a:solidFill>
                  <a:schemeClr val="bg1"/>
                </a:solidFill>
                <a:latin typeface="Calibri" panose="020F0502020204030204" pitchFamily="34" charset="0"/>
                <a:ea typeface="Calibri" panose="020F0502020204030204" pitchFamily="34" charset="0"/>
                <a:cs typeface="Calibri" panose="020F0502020204030204" pitchFamily="34" charset="0"/>
              </a:rPr>
              <a:t>.</a:t>
            </a:r>
            <a:endParaRPr lang="vi-VN" sz="3600" b="1" i="0" dirty="0">
              <a:solidFill>
                <a:schemeClr val="bg1"/>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9E44EBAA-4EBF-95CC-1063-178056FE7D99}"/>
              </a:ext>
            </a:extLst>
          </p:cNvPr>
          <p:cNvSpPr txBox="1"/>
          <p:nvPr/>
        </p:nvSpPr>
        <p:spPr>
          <a:xfrm>
            <a:off x="1037823" y="4902501"/>
            <a:ext cx="16154400" cy="1200329"/>
          </a:xfrm>
          <a:prstGeom prst="rect">
            <a:avLst/>
          </a:prstGeom>
          <a:noFill/>
        </p:spPr>
        <p:txBody>
          <a:bodyPr wrap="square" rtlCol="0">
            <a:spAutoFit/>
          </a:bodyPr>
          <a:lstStyle/>
          <a:p>
            <a:pPr algn="l" fontAlgn="base">
              <a:spcAft>
                <a:spcPts val="1800"/>
              </a:spcAft>
            </a:pPr>
            <a:r>
              <a:rPr lang="vi-VN" sz="3600" b="1" i="0" dirty="0">
                <a:solidFill>
                  <a:srgbClr val="45F8BD"/>
                </a:solidFill>
                <a:effectLst/>
                <a:latin typeface="Calibri" panose="020F0502020204030204" pitchFamily="34" charset="0"/>
                <a:ea typeface="Calibri" panose="020F0502020204030204" pitchFamily="34" charset="0"/>
                <a:cs typeface="Calibri" panose="020F0502020204030204" pitchFamily="34" charset="0"/>
              </a:rPr>
              <a:t>javax.servlet.ServletContextListener</a:t>
            </a:r>
            <a:r>
              <a:rPr lang="en-US" sz="3600" b="1" i="0" dirty="0">
                <a:solidFill>
                  <a:srgbClr val="45F8BD"/>
                </a:solidFill>
                <a:effectLst/>
                <a:latin typeface="Calibri" panose="020F0502020204030204" pitchFamily="34" charset="0"/>
                <a:ea typeface="Calibri" panose="020F0502020204030204" pitchFamily="34" charset="0"/>
                <a:cs typeface="Calibri" panose="020F0502020204030204" pitchFamily="34" charset="0"/>
              </a:rPr>
              <a:t> </a:t>
            </a:r>
            <a:r>
              <a:rPr lang="en-US" sz="3600" b="1" i="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Interface </a:t>
            </a:r>
            <a:r>
              <a:rPr lang="en-US" sz="3600" b="1" i="0" dirty="0" err="1">
                <a:solidFill>
                  <a:schemeClr val="bg1"/>
                </a:solidFill>
                <a:effectLst/>
                <a:latin typeface="Calibri" panose="020F0502020204030204" pitchFamily="34" charset="0"/>
                <a:ea typeface="Calibri" panose="020F0502020204030204" pitchFamily="34" charset="0"/>
                <a:cs typeface="Calibri" panose="020F0502020204030204" pitchFamily="34" charset="0"/>
              </a:rPr>
              <a:t>nhận</a:t>
            </a:r>
            <a:r>
              <a:rPr lang="en-US" sz="3600" b="1" i="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a:t>
            </a:r>
            <a:r>
              <a:rPr lang="en-US" sz="3600" b="1" i="0" dirty="0" err="1">
                <a:solidFill>
                  <a:schemeClr val="bg1"/>
                </a:solidFill>
                <a:effectLst/>
                <a:latin typeface="Calibri" panose="020F0502020204030204" pitchFamily="34" charset="0"/>
                <a:ea typeface="Calibri" panose="020F0502020204030204" pitchFamily="34" charset="0"/>
                <a:cs typeface="Calibri" panose="020F0502020204030204" pitchFamily="34" charset="0"/>
              </a:rPr>
              <a:t>các</a:t>
            </a:r>
            <a:r>
              <a:rPr lang="en-US" sz="3600" b="1" i="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a:t>
            </a:r>
            <a:r>
              <a:rPr lang="en-US" sz="3600" b="1" i="0" dirty="0" err="1">
                <a:solidFill>
                  <a:schemeClr val="bg1"/>
                </a:solidFill>
                <a:effectLst/>
                <a:latin typeface="Calibri" panose="020F0502020204030204" pitchFamily="34" charset="0"/>
                <a:ea typeface="Calibri" panose="020F0502020204030204" pitchFamily="34" charset="0"/>
                <a:cs typeface="Calibri" panose="020F0502020204030204" pitchFamily="34" charset="0"/>
              </a:rPr>
              <a:t>sự</a:t>
            </a:r>
            <a:r>
              <a:rPr lang="en-US" sz="3600" b="1" i="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a:t>
            </a:r>
            <a:r>
              <a:rPr lang="en-US" sz="3600" b="1" i="0" dirty="0" err="1">
                <a:solidFill>
                  <a:schemeClr val="bg1"/>
                </a:solidFill>
                <a:effectLst/>
                <a:latin typeface="Calibri" panose="020F0502020204030204" pitchFamily="34" charset="0"/>
                <a:ea typeface="Calibri" panose="020F0502020204030204" pitchFamily="34" charset="0"/>
                <a:cs typeface="Calibri" panose="020F0502020204030204" pitchFamily="34" charset="0"/>
              </a:rPr>
              <a:t>kiện</a:t>
            </a:r>
            <a:r>
              <a:rPr lang="en-US" sz="3600" b="1" i="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a:t>
            </a:r>
            <a:r>
              <a:rPr lang="en-US" sz="3600" b="1" i="0" dirty="0" err="1">
                <a:solidFill>
                  <a:schemeClr val="bg1"/>
                </a:solidFill>
                <a:effectLst/>
                <a:latin typeface="Calibri" panose="020F0502020204030204" pitchFamily="34" charset="0"/>
                <a:ea typeface="Calibri" panose="020F0502020204030204" pitchFamily="34" charset="0"/>
                <a:cs typeface="Calibri" panose="020F0502020204030204" pitchFamily="34" charset="0"/>
              </a:rPr>
              <a:t>thông</a:t>
            </a:r>
            <a:r>
              <a:rPr lang="en-US" sz="3600" b="1" i="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a:t>
            </a:r>
            <a:r>
              <a:rPr lang="en-US" sz="3600" b="1" i="0" dirty="0" err="1">
                <a:solidFill>
                  <a:schemeClr val="bg1"/>
                </a:solidFill>
                <a:effectLst/>
                <a:latin typeface="Calibri" panose="020F0502020204030204" pitchFamily="34" charset="0"/>
                <a:ea typeface="Calibri" panose="020F0502020204030204" pitchFamily="34" charset="0"/>
                <a:cs typeface="Calibri" panose="020F0502020204030204" pitchFamily="34" charset="0"/>
              </a:rPr>
              <a:t>báo</a:t>
            </a:r>
            <a:r>
              <a:rPr lang="en-US" sz="3600" b="1" i="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a:t>
            </a:r>
            <a:r>
              <a:rPr lang="en-US" sz="3600" b="1" i="0" dirty="0" err="1">
                <a:solidFill>
                  <a:schemeClr val="bg1"/>
                </a:solidFill>
                <a:effectLst/>
                <a:latin typeface="Calibri" panose="020F0502020204030204" pitchFamily="34" charset="0"/>
                <a:ea typeface="Calibri" panose="020F0502020204030204" pitchFamily="34" charset="0"/>
                <a:cs typeface="Calibri" panose="020F0502020204030204" pitchFamily="34" charset="0"/>
              </a:rPr>
              <a:t>về</a:t>
            </a:r>
            <a:r>
              <a:rPr lang="en-US" sz="3600" b="1" i="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a:t>
            </a:r>
            <a:r>
              <a:rPr lang="en-US" sz="3600" b="1" i="0" dirty="0" err="1">
                <a:solidFill>
                  <a:schemeClr val="bg1"/>
                </a:solidFill>
                <a:effectLst/>
                <a:latin typeface="Calibri" panose="020F0502020204030204" pitchFamily="34" charset="0"/>
                <a:ea typeface="Calibri" panose="020F0502020204030204" pitchFamily="34" charset="0"/>
                <a:cs typeface="Calibri" panose="020F0502020204030204" pitchFamily="34" charset="0"/>
              </a:rPr>
              <a:t>các</a:t>
            </a:r>
            <a:r>
              <a:rPr lang="en-US" sz="3600" b="1" i="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a:t>
            </a:r>
            <a:r>
              <a:rPr lang="en-US" sz="3600" b="1" i="0" dirty="0" err="1">
                <a:solidFill>
                  <a:schemeClr val="bg1"/>
                </a:solidFill>
                <a:effectLst/>
                <a:latin typeface="Calibri" panose="020F0502020204030204" pitchFamily="34" charset="0"/>
                <a:ea typeface="Calibri" panose="020F0502020204030204" pitchFamily="34" charset="0"/>
                <a:cs typeface="Calibri" panose="020F0502020204030204" pitchFamily="34" charset="0"/>
              </a:rPr>
              <a:t>thay</a:t>
            </a:r>
            <a:r>
              <a:rPr lang="en-US" sz="3600" b="1" i="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a:t>
            </a:r>
            <a:r>
              <a:rPr lang="en-US" sz="3600" b="1" i="0" dirty="0" err="1">
                <a:solidFill>
                  <a:schemeClr val="bg1"/>
                </a:solidFill>
                <a:effectLst/>
                <a:latin typeface="Calibri" panose="020F0502020204030204" pitchFamily="34" charset="0"/>
                <a:ea typeface="Calibri" panose="020F0502020204030204" pitchFamily="34" charset="0"/>
                <a:cs typeface="Calibri" panose="020F0502020204030204" pitchFamily="34" charset="0"/>
              </a:rPr>
              <a:t>đổi</a:t>
            </a:r>
            <a:r>
              <a:rPr lang="en-US" sz="3600" b="1" i="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a:t>
            </a:r>
            <a:r>
              <a:rPr lang="en-US" sz="3600" b="1" i="0" dirty="0" err="1">
                <a:solidFill>
                  <a:schemeClr val="bg1"/>
                </a:solidFill>
                <a:effectLst/>
                <a:latin typeface="Calibri" panose="020F0502020204030204" pitchFamily="34" charset="0"/>
                <a:ea typeface="Calibri" panose="020F0502020204030204" pitchFamily="34" charset="0"/>
                <a:cs typeface="Calibri" panose="020F0502020204030204" pitchFamily="34" charset="0"/>
              </a:rPr>
              <a:t>trong</a:t>
            </a:r>
            <a:r>
              <a:rPr lang="en-US" sz="3600" b="1" i="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a:t>
            </a:r>
            <a:r>
              <a:rPr lang="en-US" sz="3600" b="1" i="0" dirty="0" err="1">
                <a:solidFill>
                  <a:schemeClr val="bg1"/>
                </a:solidFill>
                <a:effectLst/>
                <a:latin typeface="Calibri" panose="020F0502020204030204" pitchFamily="34" charset="0"/>
                <a:ea typeface="Calibri" panose="020F0502020204030204" pitchFamily="34" charset="0"/>
                <a:cs typeface="Calibri" panose="020F0502020204030204" pitchFamily="34" charset="0"/>
              </a:rPr>
              <a:t>vòng</a:t>
            </a:r>
            <a:r>
              <a:rPr lang="en-US" sz="3600" b="1" i="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a:t>
            </a:r>
            <a:r>
              <a:rPr lang="en-US" sz="3600" b="1" i="0" dirty="0" err="1">
                <a:solidFill>
                  <a:schemeClr val="bg1"/>
                </a:solidFill>
                <a:effectLst/>
                <a:latin typeface="Calibri" panose="020F0502020204030204" pitchFamily="34" charset="0"/>
                <a:ea typeface="Calibri" panose="020F0502020204030204" pitchFamily="34" charset="0"/>
                <a:cs typeface="Calibri" panose="020F0502020204030204" pitchFamily="34" charset="0"/>
              </a:rPr>
              <a:t>đời</a:t>
            </a:r>
            <a:r>
              <a:rPr lang="en-US" sz="3600" b="1" i="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a:t>
            </a:r>
            <a:r>
              <a:rPr lang="en-US" sz="3600" b="1" i="0" dirty="0" err="1">
                <a:solidFill>
                  <a:schemeClr val="bg1"/>
                </a:solidFill>
                <a:effectLst/>
                <a:latin typeface="Calibri" panose="020F0502020204030204" pitchFamily="34" charset="0"/>
                <a:ea typeface="Calibri" panose="020F0502020204030204" pitchFamily="34" charset="0"/>
                <a:cs typeface="Calibri" panose="020F0502020204030204" pitchFamily="34" charset="0"/>
              </a:rPr>
              <a:t>của</a:t>
            </a:r>
            <a:r>
              <a:rPr lang="en-US" sz="3600" b="1" i="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a:t>
            </a:r>
            <a:r>
              <a:rPr lang="en-US" sz="3600" b="1" i="0" dirty="0" err="1">
                <a:solidFill>
                  <a:schemeClr val="bg1"/>
                </a:solidFill>
                <a:effectLst/>
                <a:latin typeface="Calibri" panose="020F0502020204030204" pitchFamily="34" charset="0"/>
                <a:ea typeface="Calibri" panose="020F0502020204030204" pitchFamily="34" charset="0"/>
                <a:cs typeface="Calibri" panose="020F0502020204030204" pitchFamily="34" charset="0"/>
              </a:rPr>
              <a:t>ServletContext</a:t>
            </a:r>
            <a:r>
              <a:rPr lang="en-US" sz="3600" b="1" i="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a:t>
            </a:r>
            <a:endParaRPr lang="vi-VN" sz="3600" b="1" i="0" dirty="0">
              <a:solidFill>
                <a:schemeClr val="bg1"/>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10" name="TextBox 9">
            <a:extLst>
              <a:ext uri="{FF2B5EF4-FFF2-40B4-BE49-F238E27FC236}">
                <a16:creationId xmlns:a16="http://schemas.microsoft.com/office/drawing/2014/main" id="{A284548B-AA0A-4803-5D2E-22FE50628A76}"/>
              </a:ext>
            </a:extLst>
          </p:cNvPr>
          <p:cNvSpPr txBox="1"/>
          <p:nvPr/>
        </p:nvSpPr>
        <p:spPr>
          <a:xfrm>
            <a:off x="1037823" y="6191702"/>
            <a:ext cx="16154400" cy="1200329"/>
          </a:xfrm>
          <a:prstGeom prst="rect">
            <a:avLst/>
          </a:prstGeom>
          <a:noFill/>
        </p:spPr>
        <p:txBody>
          <a:bodyPr wrap="square" rtlCol="0">
            <a:spAutoFit/>
          </a:bodyPr>
          <a:lstStyle/>
          <a:p>
            <a:pPr algn="l" fontAlgn="base">
              <a:spcAft>
                <a:spcPts val="1800"/>
              </a:spcAft>
            </a:pPr>
            <a:r>
              <a:rPr lang="vi-VN" sz="3600" b="1" i="0" dirty="0">
                <a:solidFill>
                  <a:srgbClr val="45F8BD"/>
                </a:solidFill>
                <a:effectLst/>
                <a:latin typeface="Calibri" panose="020F0502020204030204" pitchFamily="34" charset="0"/>
                <a:ea typeface="Calibri" panose="020F0502020204030204" pitchFamily="34" charset="0"/>
                <a:cs typeface="Calibri" panose="020F0502020204030204" pitchFamily="34" charset="0"/>
              </a:rPr>
              <a:t>javax.servlet.ServletContextAttributeListener</a:t>
            </a:r>
            <a:r>
              <a:rPr lang="en-US" sz="3600" b="1" i="0" dirty="0">
                <a:solidFill>
                  <a:srgbClr val="45F8BD"/>
                </a:solidFill>
                <a:effectLst/>
                <a:latin typeface="Calibri" panose="020F0502020204030204" pitchFamily="34" charset="0"/>
                <a:ea typeface="Calibri" panose="020F0502020204030204" pitchFamily="34" charset="0"/>
                <a:cs typeface="Calibri" panose="020F0502020204030204" pitchFamily="34" charset="0"/>
              </a:rPr>
              <a:t> </a:t>
            </a:r>
            <a:r>
              <a:rPr lang="en-US" sz="3600" b="1" i="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Interface </a:t>
            </a:r>
            <a:r>
              <a:rPr lang="en-US" sz="3600" b="1" i="0" dirty="0" err="1">
                <a:solidFill>
                  <a:schemeClr val="bg1"/>
                </a:solidFill>
                <a:effectLst/>
                <a:latin typeface="Calibri" panose="020F0502020204030204" pitchFamily="34" charset="0"/>
                <a:ea typeface="Calibri" panose="020F0502020204030204" pitchFamily="34" charset="0"/>
                <a:cs typeface="Calibri" panose="020F0502020204030204" pitchFamily="34" charset="0"/>
              </a:rPr>
              <a:t>nhận</a:t>
            </a:r>
            <a:r>
              <a:rPr lang="en-US" sz="3600" b="1" i="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a:t>
            </a:r>
            <a:r>
              <a:rPr lang="en-US" sz="3600" b="1" i="0" dirty="0" err="1">
                <a:solidFill>
                  <a:schemeClr val="bg1"/>
                </a:solidFill>
                <a:effectLst/>
                <a:latin typeface="Calibri" panose="020F0502020204030204" pitchFamily="34" charset="0"/>
                <a:ea typeface="Calibri" panose="020F0502020204030204" pitchFamily="34" charset="0"/>
                <a:cs typeface="Calibri" panose="020F0502020204030204" pitchFamily="34" charset="0"/>
              </a:rPr>
              <a:t>sự</a:t>
            </a:r>
            <a:r>
              <a:rPr lang="en-US" sz="3600" b="1" i="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a:t>
            </a:r>
            <a:r>
              <a:rPr lang="en-US" sz="3600" b="1" i="0" dirty="0" err="1">
                <a:solidFill>
                  <a:schemeClr val="bg1"/>
                </a:solidFill>
                <a:effectLst/>
                <a:latin typeface="Calibri" panose="020F0502020204030204" pitchFamily="34" charset="0"/>
                <a:ea typeface="Calibri" panose="020F0502020204030204" pitchFamily="34" charset="0"/>
                <a:cs typeface="Calibri" panose="020F0502020204030204" pitchFamily="34" charset="0"/>
              </a:rPr>
              <a:t>kiện</a:t>
            </a:r>
            <a:r>
              <a:rPr lang="en-US" sz="3600" b="1" i="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a:t>
            </a:r>
            <a:r>
              <a:rPr lang="en-US" sz="3600" b="1" i="0" dirty="0" err="1">
                <a:solidFill>
                  <a:schemeClr val="bg1"/>
                </a:solidFill>
                <a:effectLst/>
                <a:latin typeface="Calibri" panose="020F0502020204030204" pitchFamily="34" charset="0"/>
                <a:ea typeface="Calibri" panose="020F0502020204030204" pitchFamily="34" charset="0"/>
                <a:cs typeface="Calibri" panose="020F0502020204030204" pitchFamily="34" charset="0"/>
              </a:rPr>
              <a:t>thông</a:t>
            </a:r>
            <a:r>
              <a:rPr lang="en-US" sz="3600" b="1" i="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a:t>
            </a:r>
            <a:r>
              <a:rPr lang="en-US" sz="3600" b="1" i="0" dirty="0" err="1">
                <a:solidFill>
                  <a:schemeClr val="bg1"/>
                </a:solidFill>
                <a:effectLst/>
                <a:latin typeface="Calibri" panose="020F0502020204030204" pitchFamily="34" charset="0"/>
                <a:ea typeface="Calibri" panose="020F0502020204030204" pitchFamily="34" charset="0"/>
                <a:cs typeface="Calibri" panose="020F0502020204030204" pitchFamily="34" charset="0"/>
              </a:rPr>
              <a:t>báo</a:t>
            </a:r>
            <a:r>
              <a:rPr lang="en-US" sz="3600" b="1" i="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a:t>
            </a:r>
            <a:r>
              <a:rPr lang="en-US" sz="3600" b="1" i="0" dirty="0" err="1">
                <a:solidFill>
                  <a:schemeClr val="bg1"/>
                </a:solidFill>
                <a:effectLst/>
                <a:latin typeface="Calibri" panose="020F0502020204030204" pitchFamily="34" charset="0"/>
                <a:ea typeface="Calibri" panose="020F0502020204030204" pitchFamily="34" charset="0"/>
                <a:cs typeface="Calibri" panose="020F0502020204030204" pitchFamily="34" charset="0"/>
              </a:rPr>
              <a:t>về</a:t>
            </a:r>
            <a:r>
              <a:rPr lang="en-US" sz="3600" b="1" i="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a:t>
            </a:r>
            <a:r>
              <a:rPr lang="en-US" sz="3600" b="1" i="0" dirty="0" err="1">
                <a:solidFill>
                  <a:schemeClr val="bg1"/>
                </a:solidFill>
                <a:effectLst/>
                <a:latin typeface="Calibri" panose="020F0502020204030204" pitchFamily="34" charset="0"/>
                <a:ea typeface="Calibri" panose="020F0502020204030204" pitchFamily="34" charset="0"/>
                <a:cs typeface="Calibri" panose="020F0502020204030204" pitchFamily="34" charset="0"/>
              </a:rPr>
              <a:t>thay</a:t>
            </a:r>
            <a:r>
              <a:rPr lang="en-US" sz="3600" b="1" i="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a:t>
            </a:r>
            <a:r>
              <a:rPr lang="en-US" sz="3600" b="1" i="0" dirty="0" err="1">
                <a:solidFill>
                  <a:schemeClr val="bg1"/>
                </a:solidFill>
                <a:effectLst/>
                <a:latin typeface="Calibri" panose="020F0502020204030204" pitchFamily="34" charset="0"/>
                <a:ea typeface="Calibri" panose="020F0502020204030204" pitchFamily="34" charset="0"/>
                <a:cs typeface="Calibri" panose="020F0502020204030204" pitchFamily="34" charset="0"/>
              </a:rPr>
              <a:t>đổi</a:t>
            </a:r>
            <a:r>
              <a:rPr lang="en-US" sz="3600" b="1" i="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a:t>
            </a:r>
            <a:r>
              <a:rPr lang="en-US" sz="3600" b="1" i="0" dirty="0" err="1">
                <a:solidFill>
                  <a:schemeClr val="bg1"/>
                </a:solidFill>
                <a:effectLst/>
                <a:latin typeface="Calibri" panose="020F0502020204030204" pitchFamily="34" charset="0"/>
                <a:ea typeface="Calibri" panose="020F0502020204030204" pitchFamily="34" charset="0"/>
                <a:cs typeface="Calibri" panose="020F0502020204030204" pitchFamily="34" charset="0"/>
              </a:rPr>
              <a:t>thuộc</a:t>
            </a:r>
            <a:r>
              <a:rPr lang="en-US" sz="3600" b="1" i="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a:t>
            </a:r>
            <a:r>
              <a:rPr lang="en-US" sz="3600" b="1" i="0" dirty="0" err="1">
                <a:solidFill>
                  <a:schemeClr val="bg1"/>
                </a:solidFill>
                <a:effectLst/>
                <a:latin typeface="Calibri" panose="020F0502020204030204" pitchFamily="34" charset="0"/>
                <a:ea typeface="Calibri" panose="020F0502020204030204" pitchFamily="34" charset="0"/>
                <a:cs typeface="Calibri" panose="020F0502020204030204" pitchFamily="34" charset="0"/>
              </a:rPr>
              <a:t>tính</a:t>
            </a:r>
            <a:r>
              <a:rPr lang="en-US" sz="3600" b="1" i="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a:t>
            </a:r>
            <a:r>
              <a:rPr lang="en-US" sz="3600" b="1" i="0" dirty="0" err="1">
                <a:solidFill>
                  <a:schemeClr val="bg1"/>
                </a:solidFill>
                <a:effectLst/>
                <a:latin typeface="Calibri" panose="020F0502020204030204" pitchFamily="34" charset="0"/>
                <a:ea typeface="Calibri" panose="020F0502020204030204" pitchFamily="34" charset="0"/>
                <a:cs typeface="Calibri" panose="020F0502020204030204" pitchFamily="34" charset="0"/>
              </a:rPr>
              <a:t>ServletContext</a:t>
            </a:r>
            <a:r>
              <a:rPr lang="en-US" sz="3600" b="1" i="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a:t>
            </a:r>
            <a:endParaRPr lang="vi-VN" sz="3600" b="1" i="0" dirty="0">
              <a:solidFill>
                <a:schemeClr val="bg1"/>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11" name="TextBox 10">
            <a:extLst>
              <a:ext uri="{FF2B5EF4-FFF2-40B4-BE49-F238E27FC236}">
                <a16:creationId xmlns:a16="http://schemas.microsoft.com/office/drawing/2014/main" id="{79258C32-6FA4-3C42-4888-E9D0B5BC1D73}"/>
              </a:ext>
            </a:extLst>
          </p:cNvPr>
          <p:cNvSpPr txBox="1"/>
          <p:nvPr/>
        </p:nvSpPr>
        <p:spPr>
          <a:xfrm>
            <a:off x="1037823" y="7480903"/>
            <a:ext cx="16154400" cy="1200329"/>
          </a:xfrm>
          <a:prstGeom prst="rect">
            <a:avLst/>
          </a:prstGeom>
          <a:noFill/>
        </p:spPr>
        <p:txBody>
          <a:bodyPr wrap="square" rtlCol="0">
            <a:spAutoFit/>
          </a:bodyPr>
          <a:lstStyle/>
          <a:p>
            <a:pPr algn="l" fontAlgn="base">
              <a:spcAft>
                <a:spcPts val="1800"/>
              </a:spcAft>
            </a:pPr>
            <a:r>
              <a:rPr lang="vi-VN" sz="3600" b="1" i="0" dirty="0">
                <a:solidFill>
                  <a:srgbClr val="45F8BD"/>
                </a:solidFill>
                <a:effectLst/>
                <a:latin typeface="Calibri" panose="020F0502020204030204" pitchFamily="34" charset="0"/>
                <a:ea typeface="Calibri" panose="020F0502020204030204" pitchFamily="34" charset="0"/>
                <a:cs typeface="Calibri" panose="020F0502020204030204" pitchFamily="34" charset="0"/>
              </a:rPr>
              <a:t>javax.servlet.ServletRequestListener</a:t>
            </a:r>
            <a:r>
              <a:rPr lang="en-US" sz="3600" b="1" i="0" dirty="0">
                <a:solidFill>
                  <a:srgbClr val="45F8BD"/>
                </a:solidFill>
                <a:effectLst/>
                <a:latin typeface="Calibri" panose="020F0502020204030204" pitchFamily="34" charset="0"/>
                <a:ea typeface="Calibri" panose="020F0502020204030204" pitchFamily="34" charset="0"/>
                <a:cs typeface="Calibri" panose="020F0502020204030204" pitchFamily="34" charset="0"/>
              </a:rPr>
              <a:t> </a:t>
            </a:r>
            <a:r>
              <a:rPr lang="en-US" sz="3600" b="1" i="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Interface </a:t>
            </a:r>
            <a:r>
              <a:rPr lang="en-US" sz="3600" b="1" i="0" dirty="0" err="1">
                <a:solidFill>
                  <a:schemeClr val="bg1"/>
                </a:solidFill>
                <a:effectLst/>
                <a:latin typeface="Calibri" panose="020F0502020204030204" pitchFamily="34" charset="0"/>
                <a:ea typeface="Calibri" panose="020F0502020204030204" pitchFamily="34" charset="0"/>
                <a:cs typeface="Calibri" panose="020F0502020204030204" pitchFamily="34" charset="0"/>
              </a:rPr>
              <a:t>nhận</a:t>
            </a:r>
            <a:r>
              <a:rPr lang="en-US" sz="3600" b="1" i="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a:t>
            </a:r>
            <a:r>
              <a:rPr lang="en-US" sz="3600" b="1" i="0" dirty="0" err="1">
                <a:solidFill>
                  <a:schemeClr val="bg1"/>
                </a:solidFill>
                <a:effectLst/>
                <a:latin typeface="Calibri" panose="020F0502020204030204" pitchFamily="34" charset="0"/>
                <a:ea typeface="Calibri" panose="020F0502020204030204" pitchFamily="34" charset="0"/>
                <a:cs typeface="Calibri" panose="020F0502020204030204" pitchFamily="34" charset="0"/>
              </a:rPr>
              <a:t>các</a:t>
            </a:r>
            <a:r>
              <a:rPr lang="en-US" sz="3600" b="1" i="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a:t>
            </a:r>
            <a:r>
              <a:rPr lang="en-US" sz="3600" b="1" i="0" dirty="0" err="1">
                <a:solidFill>
                  <a:schemeClr val="bg1"/>
                </a:solidFill>
                <a:effectLst/>
                <a:latin typeface="Calibri" panose="020F0502020204030204" pitchFamily="34" charset="0"/>
                <a:ea typeface="Calibri" panose="020F0502020204030204" pitchFamily="34" charset="0"/>
                <a:cs typeface="Calibri" panose="020F0502020204030204" pitchFamily="34" charset="0"/>
              </a:rPr>
              <a:t>sự</a:t>
            </a:r>
            <a:r>
              <a:rPr lang="en-US" sz="3600" b="1" i="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a:t>
            </a:r>
            <a:r>
              <a:rPr lang="en-US" sz="3600" b="1" i="0" dirty="0" err="1">
                <a:solidFill>
                  <a:schemeClr val="bg1"/>
                </a:solidFill>
                <a:effectLst/>
                <a:latin typeface="Calibri" panose="020F0502020204030204" pitchFamily="34" charset="0"/>
                <a:ea typeface="Calibri" panose="020F0502020204030204" pitchFamily="34" charset="0"/>
                <a:cs typeface="Calibri" panose="020F0502020204030204" pitchFamily="34" charset="0"/>
              </a:rPr>
              <a:t>kiện</a:t>
            </a:r>
            <a:r>
              <a:rPr lang="en-US" sz="3600" b="1" i="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a:t>
            </a:r>
            <a:r>
              <a:rPr lang="en-US" sz="3600" b="1" i="0" dirty="0" err="1">
                <a:solidFill>
                  <a:schemeClr val="bg1"/>
                </a:solidFill>
                <a:effectLst/>
                <a:latin typeface="Calibri" panose="020F0502020204030204" pitchFamily="34" charset="0"/>
                <a:ea typeface="Calibri" panose="020F0502020204030204" pitchFamily="34" charset="0"/>
                <a:cs typeface="Calibri" panose="020F0502020204030204" pitchFamily="34" charset="0"/>
              </a:rPr>
              <a:t>thông</a:t>
            </a:r>
            <a:r>
              <a:rPr lang="en-US" sz="3600" b="1" i="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a:t>
            </a:r>
            <a:r>
              <a:rPr lang="en-US" sz="3600" b="1" i="0" dirty="0" err="1">
                <a:solidFill>
                  <a:schemeClr val="bg1"/>
                </a:solidFill>
                <a:effectLst/>
                <a:latin typeface="Calibri" panose="020F0502020204030204" pitchFamily="34" charset="0"/>
                <a:ea typeface="Calibri" panose="020F0502020204030204" pitchFamily="34" charset="0"/>
                <a:cs typeface="Calibri" panose="020F0502020204030204" pitchFamily="34" charset="0"/>
              </a:rPr>
              <a:t>báo</a:t>
            </a:r>
            <a:r>
              <a:rPr lang="en-US" sz="3600" b="1" i="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a:t>
            </a:r>
            <a:r>
              <a:rPr lang="en-US" sz="3600" b="1" i="0" dirty="0" err="1">
                <a:solidFill>
                  <a:schemeClr val="bg1"/>
                </a:solidFill>
                <a:effectLst/>
                <a:latin typeface="Calibri" panose="020F0502020204030204" pitchFamily="34" charset="0"/>
                <a:ea typeface="Calibri" panose="020F0502020204030204" pitchFamily="34" charset="0"/>
                <a:cs typeface="Calibri" panose="020F0502020204030204" pitchFamily="34" charset="0"/>
              </a:rPr>
              <a:t>về</a:t>
            </a:r>
            <a:r>
              <a:rPr lang="en-US" sz="3600" b="1" i="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a:t>
            </a:r>
            <a:r>
              <a:rPr lang="en-US" sz="3600" b="1" i="0" dirty="0" err="1">
                <a:solidFill>
                  <a:schemeClr val="bg1"/>
                </a:solidFill>
                <a:effectLst/>
                <a:latin typeface="Calibri" panose="020F0502020204030204" pitchFamily="34" charset="0"/>
                <a:ea typeface="Calibri" panose="020F0502020204030204" pitchFamily="34" charset="0"/>
                <a:cs typeface="Calibri" panose="020F0502020204030204" pitchFamily="34" charset="0"/>
              </a:rPr>
              <a:t>các</a:t>
            </a:r>
            <a:r>
              <a:rPr lang="en-US" sz="3600" b="1" i="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a:t>
            </a:r>
            <a:r>
              <a:rPr lang="en-US" sz="3600" b="1" i="0" dirty="0" err="1">
                <a:solidFill>
                  <a:schemeClr val="bg1"/>
                </a:solidFill>
                <a:effectLst/>
                <a:latin typeface="Calibri" panose="020F0502020204030204" pitchFamily="34" charset="0"/>
                <a:ea typeface="Calibri" panose="020F0502020204030204" pitchFamily="34" charset="0"/>
                <a:cs typeface="Calibri" panose="020F0502020204030204" pitchFamily="34" charset="0"/>
              </a:rPr>
              <a:t>yêu</a:t>
            </a:r>
            <a:r>
              <a:rPr lang="en-US" sz="3600" b="1" i="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a:t>
            </a:r>
            <a:r>
              <a:rPr lang="en-US" sz="3600" b="1" i="0" dirty="0" err="1">
                <a:solidFill>
                  <a:schemeClr val="bg1"/>
                </a:solidFill>
                <a:effectLst/>
                <a:latin typeface="Calibri" panose="020F0502020204030204" pitchFamily="34" charset="0"/>
                <a:ea typeface="Calibri" panose="020F0502020204030204" pitchFamily="34" charset="0"/>
                <a:cs typeface="Calibri" panose="020F0502020204030204" pitchFamily="34" charset="0"/>
              </a:rPr>
              <a:t>cầu</a:t>
            </a:r>
            <a:r>
              <a:rPr lang="en-US" sz="3600" b="1" i="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a:t>
            </a:r>
            <a:r>
              <a:rPr lang="en-US" sz="3600" b="1" i="0" dirty="0" err="1">
                <a:solidFill>
                  <a:schemeClr val="bg1"/>
                </a:solidFill>
                <a:effectLst/>
                <a:latin typeface="Calibri" panose="020F0502020204030204" pitchFamily="34" charset="0"/>
                <a:ea typeface="Calibri" panose="020F0502020204030204" pitchFamily="34" charset="0"/>
                <a:cs typeface="Calibri" panose="020F0502020204030204" pitchFamily="34" charset="0"/>
              </a:rPr>
              <a:t>đến</a:t>
            </a:r>
            <a:r>
              <a:rPr lang="en-US" sz="3600" b="1" i="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a:t>
            </a:r>
            <a:r>
              <a:rPr lang="en-US" sz="3600" b="1" i="0" dirty="0" err="1">
                <a:solidFill>
                  <a:schemeClr val="bg1"/>
                </a:solidFill>
                <a:effectLst/>
                <a:latin typeface="Calibri" panose="020F0502020204030204" pitchFamily="34" charset="0"/>
                <a:ea typeface="Calibri" panose="020F0502020204030204" pitchFamily="34" charset="0"/>
                <a:cs typeface="Calibri" panose="020F0502020204030204" pitchFamily="34" charset="0"/>
              </a:rPr>
              <a:t>và</a:t>
            </a:r>
            <a:r>
              <a:rPr lang="en-US" sz="3600" b="1" i="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a:t>
            </a:r>
            <a:r>
              <a:rPr lang="en-US" sz="3600" b="1" i="0" dirty="0" err="1">
                <a:solidFill>
                  <a:schemeClr val="bg1"/>
                </a:solidFill>
                <a:effectLst/>
                <a:latin typeface="Calibri" panose="020F0502020204030204" pitchFamily="34" charset="0"/>
                <a:ea typeface="Calibri" panose="020F0502020204030204" pitchFamily="34" charset="0"/>
                <a:cs typeface="Calibri" panose="020F0502020204030204" pitchFamily="34" charset="0"/>
              </a:rPr>
              <a:t>đi</a:t>
            </a:r>
            <a:r>
              <a:rPr lang="en-US" sz="3600" b="1" i="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a:t>
            </a:r>
            <a:r>
              <a:rPr lang="en-US" sz="3600" b="1" i="0" dirty="0" err="1">
                <a:solidFill>
                  <a:schemeClr val="bg1"/>
                </a:solidFill>
                <a:effectLst/>
                <a:latin typeface="Calibri" panose="020F0502020204030204" pitchFamily="34" charset="0"/>
                <a:ea typeface="Calibri" panose="020F0502020204030204" pitchFamily="34" charset="0"/>
                <a:cs typeface="Calibri" panose="020F0502020204030204" pitchFamily="34" charset="0"/>
              </a:rPr>
              <a:t>ngoài</a:t>
            </a:r>
            <a:r>
              <a:rPr lang="en-US" sz="3600" b="1" i="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a:t>
            </a:r>
            <a:r>
              <a:rPr lang="en-US" sz="3600" b="1" i="0" dirty="0" err="1">
                <a:solidFill>
                  <a:schemeClr val="bg1"/>
                </a:solidFill>
                <a:effectLst/>
                <a:latin typeface="Calibri" panose="020F0502020204030204" pitchFamily="34" charset="0"/>
                <a:ea typeface="Calibri" panose="020F0502020204030204" pitchFamily="34" charset="0"/>
                <a:cs typeface="Calibri" panose="020F0502020204030204" pitchFamily="34" charset="0"/>
              </a:rPr>
              <a:t>phạm</a:t>
            </a:r>
            <a:r>
              <a:rPr lang="en-US" sz="3600" b="1" i="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vi </a:t>
            </a:r>
            <a:r>
              <a:rPr lang="en-US" sz="3600" b="1" i="0" dirty="0" err="1">
                <a:solidFill>
                  <a:schemeClr val="bg1"/>
                </a:solidFill>
                <a:effectLst/>
                <a:latin typeface="Calibri" panose="020F0502020204030204" pitchFamily="34" charset="0"/>
                <a:ea typeface="Calibri" panose="020F0502020204030204" pitchFamily="34" charset="0"/>
                <a:cs typeface="Calibri" panose="020F0502020204030204" pitchFamily="34" charset="0"/>
              </a:rPr>
              <a:t>ứng</a:t>
            </a:r>
            <a:r>
              <a:rPr lang="en-US" sz="3600" b="1" i="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a:t>
            </a:r>
            <a:r>
              <a:rPr lang="en-US" sz="3600" b="1" i="0" dirty="0" err="1">
                <a:solidFill>
                  <a:schemeClr val="bg1"/>
                </a:solidFill>
                <a:effectLst/>
                <a:latin typeface="Calibri" panose="020F0502020204030204" pitchFamily="34" charset="0"/>
                <a:ea typeface="Calibri" panose="020F0502020204030204" pitchFamily="34" charset="0"/>
                <a:cs typeface="Calibri" panose="020F0502020204030204" pitchFamily="34" charset="0"/>
              </a:rPr>
              <a:t>dụng</a:t>
            </a:r>
            <a:r>
              <a:rPr lang="en-US" sz="3600" b="1" i="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web.</a:t>
            </a:r>
            <a:endParaRPr lang="vi-VN" sz="3600" b="1" i="0" dirty="0">
              <a:solidFill>
                <a:schemeClr val="bg1"/>
              </a:solidFill>
              <a:effectLst/>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4677454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8482" r="7236" b="36687"/>
          <a:stretch>
            <a:fillRect/>
          </a:stretch>
        </p:blipFill>
        <p:spPr>
          <a:xfrm>
            <a:off x="0" y="0"/>
            <a:ext cx="18288000" cy="10287000"/>
          </a:xfrm>
          <a:prstGeom prst="rect">
            <a:avLst/>
          </a:prstGeom>
        </p:spPr>
      </p:pic>
      <p:sp>
        <p:nvSpPr>
          <p:cNvPr id="3" name="TextBox 3"/>
          <p:cNvSpPr txBox="1"/>
          <p:nvPr/>
        </p:nvSpPr>
        <p:spPr>
          <a:xfrm>
            <a:off x="914400" y="190500"/>
            <a:ext cx="14677995" cy="1721562"/>
          </a:xfrm>
          <a:prstGeom prst="rect">
            <a:avLst/>
          </a:prstGeom>
        </p:spPr>
        <p:txBody>
          <a:bodyPr lIns="0" tIns="0" rIns="0" bIns="0" rtlCol="0" anchor="t">
            <a:spAutoFit/>
          </a:bodyPr>
          <a:lstStyle/>
          <a:p>
            <a:pPr marL="0" lvl="0" indent="0">
              <a:lnSpc>
                <a:spcPts val="14316"/>
              </a:lnSpc>
              <a:spcBef>
                <a:spcPct val="0"/>
              </a:spcBef>
            </a:pPr>
            <a:r>
              <a:rPr lang="vi-VN" sz="8800" b="1" dirty="0">
                <a:solidFill>
                  <a:srgbClr val="45F8BD"/>
                </a:solidFill>
                <a:latin typeface="Calibri" panose="020F0502020204030204" pitchFamily="34" charset="0"/>
                <a:ea typeface="Calibri" panose="020F0502020204030204" pitchFamily="34" charset="0"/>
                <a:cs typeface="Calibri" panose="020F0502020204030204" pitchFamily="34" charset="0"/>
              </a:rPr>
              <a:t>2. </a:t>
            </a:r>
            <a:r>
              <a:rPr lang="vi-VN" sz="8800" b="1" dirty="0">
                <a:solidFill>
                  <a:schemeClr val="bg1"/>
                </a:solidFill>
                <a:latin typeface="Calibri" panose="020F0502020204030204" pitchFamily="34" charset="0"/>
                <a:ea typeface="Calibri" panose="020F0502020204030204" pitchFamily="34" charset="0"/>
                <a:cs typeface="Calibri" panose="020F0502020204030204" pitchFamily="34" charset="0"/>
              </a:rPr>
              <a:t>Listener</a:t>
            </a:r>
            <a:endParaRPr lang="en-US" sz="8800" b="1" dirty="0">
              <a:solidFill>
                <a:srgbClr val="FFFFFF"/>
              </a:solidFill>
              <a:latin typeface="Calibri" panose="020F0502020204030204" pitchFamily="34" charset="0"/>
              <a:ea typeface="Calibri" panose="020F0502020204030204" pitchFamily="34" charset="0"/>
              <a:cs typeface="Calibri" panose="020F0502020204030204" pitchFamily="34" charset="0"/>
            </a:endParaRPr>
          </a:p>
        </p:txBody>
      </p:sp>
      <p:sp>
        <p:nvSpPr>
          <p:cNvPr id="8" name="TextBox 7">
            <a:extLst>
              <a:ext uri="{FF2B5EF4-FFF2-40B4-BE49-F238E27FC236}">
                <a16:creationId xmlns:a16="http://schemas.microsoft.com/office/drawing/2014/main" id="{6005E814-0287-7D0F-543A-95E07592488A}"/>
              </a:ext>
            </a:extLst>
          </p:cNvPr>
          <p:cNvSpPr txBox="1"/>
          <p:nvPr/>
        </p:nvSpPr>
        <p:spPr>
          <a:xfrm>
            <a:off x="1066800" y="2324100"/>
            <a:ext cx="16154400" cy="1200329"/>
          </a:xfrm>
          <a:prstGeom prst="rect">
            <a:avLst/>
          </a:prstGeom>
          <a:noFill/>
        </p:spPr>
        <p:txBody>
          <a:bodyPr wrap="square" rtlCol="0">
            <a:spAutoFit/>
          </a:bodyPr>
          <a:lstStyle/>
          <a:p>
            <a:pPr algn="l" fontAlgn="base">
              <a:spcAft>
                <a:spcPts val="1800"/>
              </a:spcAft>
            </a:pPr>
            <a:r>
              <a:rPr lang="vi-VN" sz="3600" b="1" i="0" dirty="0">
                <a:solidFill>
                  <a:srgbClr val="45F8BD"/>
                </a:solidFill>
                <a:effectLst/>
                <a:latin typeface="Calibri" panose="020F0502020204030204" pitchFamily="34" charset="0"/>
                <a:ea typeface="Calibri" panose="020F0502020204030204" pitchFamily="34" charset="0"/>
                <a:cs typeface="Calibri" panose="020F0502020204030204" pitchFamily="34" charset="0"/>
              </a:rPr>
              <a:t>javax.servlet.ServletRequestAttributeListener</a:t>
            </a:r>
            <a:r>
              <a:rPr lang="en-US" sz="3600" b="1" i="0" dirty="0">
                <a:solidFill>
                  <a:srgbClr val="45F8BD"/>
                </a:solidFill>
                <a:effectLst/>
                <a:latin typeface="Calibri" panose="020F0502020204030204" pitchFamily="34" charset="0"/>
                <a:ea typeface="Calibri" panose="020F0502020204030204" pitchFamily="34" charset="0"/>
                <a:cs typeface="Calibri" panose="020F0502020204030204" pitchFamily="34" charset="0"/>
              </a:rPr>
              <a:t> </a:t>
            </a:r>
            <a:r>
              <a:rPr lang="en-US" sz="3600" b="1" dirty="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en-US" sz="3600" b="1" i="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Interface </a:t>
            </a:r>
            <a:r>
              <a:rPr lang="vi-VN" sz="3600" b="1" i="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nhận sự kiện thông báo về thay đổi thuộc tính ServletRequest.</a:t>
            </a:r>
          </a:p>
        </p:txBody>
      </p:sp>
      <p:sp>
        <p:nvSpPr>
          <p:cNvPr id="10" name="TextBox 9">
            <a:extLst>
              <a:ext uri="{FF2B5EF4-FFF2-40B4-BE49-F238E27FC236}">
                <a16:creationId xmlns:a16="http://schemas.microsoft.com/office/drawing/2014/main" id="{A284548B-AA0A-4803-5D2E-22FE50628A76}"/>
              </a:ext>
            </a:extLst>
          </p:cNvPr>
          <p:cNvSpPr txBox="1"/>
          <p:nvPr/>
        </p:nvSpPr>
        <p:spPr>
          <a:xfrm>
            <a:off x="1074313" y="3613301"/>
            <a:ext cx="16154400" cy="1200329"/>
          </a:xfrm>
          <a:prstGeom prst="rect">
            <a:avLst/>
          </a:prstGeom>
          <a:noFill/>
        </p:spPr>
        <p:txBody>
          <a:bodyPr wrap="square" rtlCol="0">
            <a:spAutoFit/>
          </a:bodyPr>
          <a:lstStyle/>
          <a:p>
            <a:pPr algn="l" fontAlgn="base">
              <a:spcAft>
                <a:spcPts val="1800"/>
              </a:spcAft>
            </a:pPr>
            <a:r>
              <a:rPr lang="vi-VN" sz="3600" b="1" i="0" dirty="0">
                <a:solidFill>
                  <a:srgbClr val="45F8BD"/>
                </a:solidFill>
                <a:effectLst/>
                <a:latin typeface="Calibri" panose="020F0502020204030204" pitchFamily="34" charset="0"/>
                <a:ea typeface="Calibri" panose="020F0502020204030204" pitchFamily="34" charset="0"/>
                <a:cs typeface="Calibri" panose="020F0502020204030204" pitchFamily="34" charset="0"/>
              </a:rPr>
              <a:t>javax.servlet.http.HttpSessionListener</a:t>
            </a:r>
            <a:r>
              <a:rPr lang="en-US" sz="3600" b="1" i="0" dirty="0">
                <a:solidFill>
                  <a:srgbClr val="45F8BD"/>
                </a:solidFill>
                <a:effectLst/>
                <a:latin typeface="Calibri" panose="020F0502020204030204" pitchFamily="34" charset="0"/>
                <a:ea typeface="Calibri" panose="020F0502020204030204" pitchFamily="34" charset="0"/>
                <a:cs typeface="Calibri" panose="020F0502020204030204" pitchFamily="34" charset="0"/>
              </a:rPr>
              <a:t> </a:t>
            </a:r>
            <a:r>
              <a:rPr lang="en-US" sz="3600" b="1" i="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Interface </a:t>
            </a:r>
            <a:r>
              <a:rPr lang="en-US" sz="3600" b="1" i="0" dirty="0" err="1">
                <a:solidFill>
                  <a:schemeClr val="bg1"/>
                </a:solidFill>
                <a:effectLst/>
                <a:latin typeface="Calibri" panose="020F0502020204030204" pitchFamily="34" charset="0"/>
                <a:ea typeface="Calibri" panose="020F0502020204030204" pitchFamily="34" charset="0"/>
                <a:cs typeface="Calibri" panose="020F0502020204030204" pitchFamily="34" charset="0"/>
              </a:rPr>
              <a:t>nhận</a:t>
            </a:r>
            <a:r>
              <a:rPr lang="en-US" sz="3600" b="1" i="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a:t>
            </a:r>
            <a:r>
              <a:rPr lang="en-US" sz="3600" b="1" i="0" dirty="0" err="1">
                <a:solidFill>
                  <a:schemeClr val="bg1"/>
                </a:solidFill>
                <a:effectLst/>
                <a:latin typeface="Calibri" panose="020F0502020204030204" pitchFamily="34" charset="0"/>
                <a:ea typeface="Calibri" panose="020F0502020204030204" pitchFamily="34" charset="0"/>
                <a:cs typeface="Calibri" panose="020F0502020204030204" pitchFamily="34" charset="0"/>
              </a:rPr>
              <a:t>sự</a:t>
            </a:r>
            <a:r>
              <a:rPr lang="en-US" sz="3600" b="1" i="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a:t>
            </a:r>
            <a:r>
              <a:rPr lang="en-US" sz="3600" b="1" i="0" dirty="0" err="1">
                <a:solidFill>
                  <a:schemeClr val="bg1"/>
                </a:solidFill>
                <a:effectLst/>
                <a:latin typeface="Calibri" panose="020F0502020204030204" pitchFamily="34" charset="0"/>
                <a:ea typeface="Calibri" panose="020F0502020204030204" pitchFamily="34" charset="0"/>
                <a:cs typeface="Calibri" panose="020F0502020204030204" pitchFamily="34" charset="0"/>
              </a:rPr>
              <a:t>kiện</a:t>
            </a:r>
            <a:r>
              <a:rPr lang="en-US" sz="3600" b="1" i="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a:t>
            </a:r>
            <a:r>
              <a:rPr lang="en-US" sz="3600" b="1" i="0" dirty="0" err="1">
                <a:solidFill>
                  <a:schemeClr val="bg1"/>
                </a:solidFill>
                <a:effectLst/>
                <a:latin typeface="Calibri" panose="020F0502020204030204" pitchFamily="34" charset="0"/>
                <a:ea typeface="Calibri" panose="020F0502020204030204" pitchFamily="34" charset="0"/>
                <a:cs typeface="Calibri" panose="020F0502020204030204" pitchFamily="34" charset="0"/>
              </a:rPr>
              <a:t>thông</a:t>
            </a:r>
            <a:r>
              <a:rPr lang="en-US" sz="3600" b="1" i="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a:t>
            </a:r>
            <a:r>
              <a:rPr lang="en-US" sz="3600" b="1" i="0" dirty="0" err="1">
                <a:solidFill>
                  <a:schemeClr val="bg1"/>
                </a:solidFill>
                <a:effectLst/>
                <a:latin typeface="Calibri" panose="020F0502020204030204" pitchFamily="34" charset="0"/>
                <a:ea typeface="Calibri" panose="020F0502020204030204" pitchFamily="34" charset="0"/>
                <a:cs typeface="Calibri" panose="020F0502020204030204" pitchFamily="34" charset="0"/>
              </a:rPr>
              <a:t>báo</a:t>
            </a:r>
            <a:r>
              <a:rPr lang="en-US" sz="3600" b="1" i="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a:t>
            </a:r>
            <a:r>
              <a:rPr lang="en-US" sz="3600" b="1" i="0" dirty="0" err="1">
                <a:solidFill>
                  <a:schemeClr val="bg1"/>
                </a:solidFill>
                <a:effectLst/>
                <a:latin typeface="Calibri" panose="020F0502020204030204" pitchFamily="34" charset="0"/>
                <a:ea typeface="Calibri" panose="020F0502020204030204" pitchFamily="34" charset="0"/>
                <a:cs typeface="Calibri" panose="020F0502020204030204" pitchFamily="34" charset="0"/>
              </a:rPr>
              <a:t>về</a:t>
            </a:r>
            <a:r>
              <a:rPr lang="en-US" sz="3600" b="1" i="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a:t>
            </a:r>
            <a:r>
              <a:rPr lang="en-US" sz="3600" b="1" i="0" dirty="0" err="1">
                <a:solidFill>
                  <a:schemeClr val="bg1"/>
                </a:solidFill>
                <a:effectLst/>
                <a:latin typeface="Calibri" panose="020F0502020204030204" pitchFamily="34" charset="0"/>
                <a:ea typeface="Calibri" panose="020F0502020204030204" pitchFamily="34" charset="0"/>
                <a:cs typeface="Calibri" panose="020F0502020204030204" pitchFamily="34" charset="0"/>
              </a:rPr>
              <a:t>thay</a:t>
            </a:r>
            <a:r>
              <a:rPr lang="en-US" sz="3600" b="1" i="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a:t>
            </a:r>
            <a:r>
              <a:rPr lang="en-US" sz="3600" b="1" i="0" dirty="0" err="1">
                <a:solidFill>
                  <a:schemeClr val="bg1"/>
                </a:solidFill>
                <a:effectLst/>
                <a:latin typeface="Calibri" panose="020F0502020204030204" pitchFamily="34" charset="0"/>
                <a:ea typeface="Calibri" panose="020F0502020204030204" pitchFamily="34" charset="0"/>
                <a:cs typeface="Calibri" panose="020F0502020204030204" pitchFamily="34" charset="0"/>
              </a:rPr>
              <a:t>đổi</a:t>
            </a:r>
            <a:r>
              <a:rPr lang="en-US" sz="3600" b="1" i="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a:t>
            </a:r>
            <a:r>
              <a:rPr lang="en-US" sz="3600" b="1" i="0" dirty="0" err="1">
                <a:solidFill>
                  <a:schemeClr val="bg1"/>
                </a:solidFill>
                <a:effectLst/>
                <a:latin typeface="Calibri" panose="020F0502020204030204" pitchFamily="34" charset="0"/>
                <a:ea typeface="Calibri" panose="020F0502020204030204" pitchFamily="34" charset="0"/>
                <a:cs typeface="Calibri" panose="020F0502020204030204" pitchFamily="34" charset="0"/>
              </a:rPr>
              <a:t>vòng</a:t>
            </a:r>
            <a:r>
              <a:rPr lang="en-US" sz="3600" b="1" i="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a:t>
            </a:r>
            <a:r>
              <a:rPr lang="en-US" sz="3600" b="1" i="0" dirty="0" err="1">
                <a:solidFill>
                  <a:schemeClr val="bg1"/>
                </a:solidFill>
                <a:effectLst/>
                <a:latin typeface="Calibri" panose="020F0502020204030204" pitchFamily="34" charset="0"/>
                <a:ea typeface="Calibri" panose="020F0502020204030204" pitchFamily="34" charset="0"/>
                <a:cs typeface="Calibri" panose="020F0502020204030204" pitchFamily="34" charset="0"/>
              </a:rPr>
              <a:t>đời</a:t>
            </a:r>
            <a:r>
              <a:rPr lang="en-US" sz="3600" b="1" i="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a:t>
            </a:r>
            <a:r>
              <a:rPr lang="en-US" sz="3600" b="1" i="0" dirty="0" err="1">
                <a:solidFill>
                  <a:schemeClr val="bg1"/>
                </a:solidFill>
                <a:effectLst/>
                <a:latin typeface="Calibri" panose="020F0502020204030204" pitchFamily="34" charset="0"/>
                <a:ea typeface="Calibri" panose="020F0502020204030204" pitchFamily="34" charset="0"/>
                <a:cs typeface="Calibri" panose="020F0502020204030204" pitchFamily="34" charset="0"/>
              </a:rPr>
              <a:t>của</a:t>
            </a:r>
            <a:r>
              <a:rPr lang="en-US" sz="3600" b="1" i="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a:t>
            </a:r>
            <a:r>
              <a:rPr lang="en-US" sz="3600" b="1" i="0" dirty="0" err="1">
                <a:solidFill>
                  <a:schemeClr val="bg1"/>
                </a:solidFill>
                <a:effectLst/>
                <a:latin typeface="Calibri" panose="020F0502020204030204" pitchFamily="34" charset="0"/>
                <a:ea typeface="Calibri" panose="020F0502020204030204" pitchFamily="34" charset="0"/>
                <a:cs typeface="Calibri" panose="020F0502020204030204" pitchFamily="34" charset="0"/>
              </a:rPr>
              <a:t>HttpSession</a:t>
            </a:r>
            <a:r>
              <a:rPr lang="en-US" sz="3600" b="1" i="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a:t>
            </a:r>
            <a:endParaRPr lang="vi-VN" sz="3600" b="1" i="0" dirty="0">
              <a:solidFill>
                <a:schemeClr val="bg1"/>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062A03B8-6EC3-33E0-7578-1F7D647F8509}"/>
              </a:ext>
            </a:extLst>
          </p:cNvPr>
          <p:cNvSpPr txBox="1"/>
          <p:nvPr/>
        </p:nvSpPr>
        <p:spPr>
          <a:xfrm>
            <a:off x="1066800" y="4899201"/>
            <a:ext cx="16154400" cy="1200329"/>
          </a:xfrm>
          <a:prstGeom prst="rect">
            <a:avLst/>
          </a:prstGeom>
          <a:noFill/>
        </p:spPr>
        <p:txBody>
          <a:bodyPr wrap="square" rtlCol="0">
            <a:spAutoFit/>
          </a:bodyPr>
          <a:lstStyle/>
          <a:p>
            <a:pPr algn="l" fontAlgn="base">
              <a:spcAft>
                <a:spcPts val="1800"/>
              </a:spcAft>
            </a:pPr>
            <a:r>
              <a:rPr lang="vi-VN" sz="3600" b="1" i="0" dirty="0">
                <a:solidFill>
                  <a:srgbClr val="45F8BD"/>
                </a:solidFill>
                <a:effectLst/>
                <a:latin typeface="Calibri" panose="020F0502020204030204" pitchFamily="34" charset="0"/>
                <a:ea typeface="Calibri" panose="020F0502020204030204" pitchFamily="34" charset="0"/>
                <a:cs typeface="Calibri" panose="020F0502020204030204" pitchFamily="34" charset="0"/>
              </a:rPr>
              <a:t>javax.servlet.http.HttpSessionBindingListene</a:t>
            </a:r>
            <a:r>
              <a:rPr lang="en-US" sz="3600" b="1" dirty="0">
                <a:solidFill>
                  <a:srgbClr val="45F8BD"/>
                </a:solidFill>
                <a:latin typeface="Calibri" panose="020F0502020204030204" pitchFamily="34" charset="0"/>
                <a:ea typeface="Calibri" panose="020F0502020204030204" pitchFamily="34" charset="0"/>
                <a:cs typeface="Calibri" panose="020F0502020204030204" pitchFamily="34" charset="0"/>
              </a:rPr>
              <a:t>r </a:t>
            </a:r>
            <a:r>
              <a:rPr lang="en-US" sz="3600" b="1" i="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a:t>
            </a:r>
            <a:r>
              <a:rPr lang="vi-VN" sz="3600" b="1" i="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Làm cho một đối tượng được thông báo khi nó bị ràng buộc hoặc không bị ràng buộc khỏi một </a:t>
            </a:r>
            <a:r>
              <a:rPr lang="en-US" sz="3600" b="1" i="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session</a:t>
            </a:r>
            <a:r>
              <a:rPr lang="vi-VN" sz="3600" b="1" i="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a:t>
            </a:r>
          </a:p>
        </p:txBody>
      </p:sp>
      <p:sp>
        <p:nvSpPr>
          <p:cNvPr id="5" name="TextBox 4">
            <a:extLst>
              <a:ext uri="{FF2B5EF4-FFF2-40B4-BE49-F238E27FC236}">
                <a16:creationId xmlns:a16="http://schemas.microsoft.com/office/drawing/2014/main" id="{F640BA35-B64C-1440-BD2C-A32D55017C5F}"/>
              </a:ext>
            </a:extLst>
          </p:cNvPr>
          <p:cNvSpPr txBox="1"/>
          <p:nvPr/>
        </p:nvSpPr>
        <p:spPr>
          <a:xfrm>
            <a:off x="1074313" y="6185101"/>
            <a:ext cx="16154400" cy="1200329"/>
          </a:xfrm>
          <a:prstGeom prst="rect">
            <a:avLst/>
          </a:prstGeom>
          <a:noFill/>
        </p:spPr>
        <p:txBody>
          <a:bodyPr wrap="square" rtlCol="0">
            <a:spAutoFit/>
          </a:bodyPr>
          <a:lstStyle/>
          <a:p>
            <a:pPr algn="l" fontAlgn="base">
              <a:spcAft>
                <a:spcPts val="1800"/>
              </a:spcAft>
            </a:pPr>
            <a:r>
              <a:rPr lang="vi-VN" sz="3600" b="1" i="0" dirty="0">
                <a:solidFill>
                  <a:srgbClr val="45F8BD"/>
                </a:solidFill>
                <a:effectLst/>
                <a:latin typeface="Calibri" panose="020F0502020204030204" pitchFamily="34" charset="0"/>
                <a:ea typeface="Calibri" panose="020F0502020204030204" pitchFamily="34" charset="0"/>
                <a:cs typeface="Calibri" panose="020F0502020204030204" pitchFamily="34" charset="0"/>
              </a:rPr>
              <a:t>javax.servlet.http.HttpSessionAttributeListener</a:t>
            </a:r>
            <a:r>
              <a:rPr lang="en-US" sz="3600" b="1" i="0" dirty="0">
                <a:solidFill>
                  <a:srgbClr val="45F8BD"/>
                </a:solidFill>
                <a:effectLst/>
                <a:latin typeface="Calibri" panose="020F0502020204030204" pitchFamily="34" charset="0"/>
                <a:ea typeface="Calibri" panose="020F0502020204030204" pitchFamily="34" charset="0"/>
                <a:cs typeface="Calibri" panose="020F0502020204030204" pitchFamily="34" charset="0"/>
              </a:rPr>
              <a:t> </a:t>
            </a:r>
            <a:r>
              <a:rPr lang="en-US" sz="3600" b="1" i="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Interface </a:t>
            </a:r>
            <a:r>
              <a:rPr lang="vi-VN" sz="3600" b="1" i="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nhận sự kiện thông báo về thay đổi thuộc tính HttpSession</a:t>
            </a:r>
            <a:r>
              <a:rPr lang="en-US" sz="3600" b="1" i="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a:t>
            </a:r>
            <a:endParaRPr lang="vi-VN" sz="3600" b="1" i="0" dirty="0">
              <a:solidFill>
                <a:schemeClr val="bg1"/>
              </a:solidFill>
              <a:effectLst/>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8818180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8482" r="7236" b="36687"/>
          <a:stretch>
            <a:fillRect/>
          </a:stretch>
        </p:blipFill>
        <p:spPr>
          <a:xfrm>
            <a:off x="0" y="0"/>
            <a:ext cx="18288000" cy="10287000"/>
          </a:xfrm>
          <a:prstGeom prst="rect">
            <a:avLst/>
          </a:prstGeom>
        </p:spPr>
      </p:pic>
      <p:sp>
        <p:nvSpPr>
          <p:cNvPr id="3" name="TextBox 3"/>
          <p:cNvSpPr txBox="1"/>
          <p:nvPr/>
        </p:nvSpPr>
        <p:spPr>
          <a:xfrm>
            <a:off x="914400" y="190500"/>
            <a:ext cx="14677995" cy="1721562"/>
          </a:xfrm>
          <a:prstGeom prst="rect">
            <a:avLst/>
          </a:prstGeom>
        </p:spPr>
        <p:txBody>
          <a:bodyPr lIns="0" tIns="0" rIns="0" bIns="0" rtlCol="0" anchor="t">
            <a:spAutoFit/>
          </a:bodyPr>
          <a:lstStyle/>
          <a:p>
            <a:pPr marL="0" lvl="0" indent="0">
              <a:lnSpc>
                <a:spcPts val="14316"/>
              </a:lnSpc>
              <a:spcBef>
                <a:spcPct val="0"/>
              </a:spcBef>
            </a:pPr>
            <a:r>
              <a:rPr lang="vi-VN" sz="8800" b="1" dirty="0">
                <a:solidFill>
                  <a:srgbClr val="45F8BD"/>
                </a:solidFill>
                <a:latin typeface="Calibri" panose="020F0502020204030204" pitchFamily="34" charset="0"/>
                <a:ea typeface="Calibri" panose="020F0502020204030204" pitchFamily="34" charset="0"/>
                <a:cs typeface="Calibri" panose="020F0502020204030204" pitchFamily="34" charset="0"/>
              </a:rPr>
              <a:t>2. </a:t>
            </a:r>
            <a:r>
              <a:rPr lang="vi-VN" sz="8800" b="1" dirty="0">
                <a:solidFill>
                  <a:schemeClr val="bg1"/>
                </a:solidFill>
                <a:latin typeface="Calibri" panose="020F0502020204030204" pitchFamily="34" charset="0"/>
                <a:ea typeface="Calibri" panose="020F0502020204030204" pitchFamily="34" charset="0"/>
                <a:cs typeface="Calibri" panose="020F0502020204030204" pitchFamily="34" charset="0"/>
              </a:rPr>
              <a:t>Listener</a:t>
            </a:r>
            <a:endParaRPr lang="en-US" sz="8800" b="1" dirty="0">
              <a:solidFill>
                <a:srgbClr val="FFFFFF"/>
              </a:solidFill>
              <a:latin typeface="Calibri" panose="020F0502020204030204" pitchFamily="34" charset="0"/>
              <a:ea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6B31E8FF-33DD-62BB-0919-A1464541D6C2}"/>
              </a:ext>
            </a:extLst>
          </p:cNvPr>
          <p:cNvSpPr txBox="1"/>
          <p:nvPr/>
        </p:nvSpPr>
        <p:spPr>
          <a:xfrm>
            <a:off x="1074313" y="2324100"/>
            <a:ext cx="16154400" cy="2862322"/>
          </a:xfrm>
          <a:prstGeom prst="rect">
            <a:avLst/>
          </a:prstGeom>
          <a:noFill/>
        </p:spPr>
        <p:txBody>
          <a:bodyPr wrap="square" rtlCol="0">
            <a:spAutoFit/>
          </a:bodyPr>
          <a:lstStyle/>
          <a:p>
            <a:pPr algn="l" fontAlgn="base">
              <a:spcAft>
                <a:spcPts val="1800"/>
              </a:spcAft>
            </a:pPr>
            <a:r>
              <a:rPr lang="vi-VN" sz="3600" b="1" i="0" dirty="0">
                <a:solidFill>
                  <a:srgbClr val="45F8BD"/>
                </a:solidFill>
                <a:effectLst/>
                <a:latin typeface="Calibri" panose="020F0502020204030204" pitchFamily="34" charset="0"/>
                <a:ea typeface="Calibri" panose="020F0502020204030204" pitchFamily="34" charset="0"/>
                <a:cs typeface="Calibri" panose="020F0502020204030204" pitchFamily="34" charset="0"/>
              </a:rPr>
              <a:t>javax.servlet.http.HttpSessionActivationListener</a:t>
            </a:r>
            <a:r>
              <a:rPr lang="en-US" sz="3600" b="1" i="0" dirty="0">
                <a:solidFill>
                  <a:srgbClr val="45F8BD"/>
                </a:solidFill>
                <a:effectLst/>
                <a:latin typeface="Calibri" panose="020F0502020204030204" pitchFamily="34" charset="0"/>
                <a:ea typeface="Calibri" panose="020F0502020204030204" pitchFamily="34" charset="0"/>
                <a:cs typeface="Calibri" panose="020F0502020204030204" pitchFamily="34" charset="0"/>
              </a:rPr>
              <a:t> </a:t>
            </a:r>
            <a:r>
              <a:rPr lang="en-US" sz="3600" b="1" i="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a:t>
            </a:r>
            <a:r>
              <a:rPr lang="vi-VN" sz="3600" b="1" i="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Các đối tượng bị ràng buộc với một </a:t>
            </a:r>
            <a:r>
              <a:rPr lang="en-US" sz="3600" b="1" i="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session</a:t>
            </a:r>
            <a:r>
              <a:rPr lang="vi-VN" sz="3600" b="1" i="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có thể lắng nghe các </a:t>
            </a:r>
            <a:r>
              <a:rPr lang="en-US" sz="3600" b="1" i="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event </a:t>
            </a:r>
            <a:r>
              <a:rPr lang="vi-VN" sz="3600" b="1" i="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vùng chứa thông báo cho họ rằng các </a:t>
            </a:r>
            <a:r>
              <a:rPr lang="en-US" sz="3600" b="1" dirty="0">
                <a:solidFill>
                  <a:schemeClr val="bg1"/>
                </a:solidFill>
                <a:latin typeface="Calibri" panose="020F0502020204030204" pitchFamily="34" charset="0"/>
                <a:ea typeface="Calibri" panose="020F0502020204030204" pitchFamily="34" charset="0"/>
                <a:cs typeface="Calibri" panose="020F0502020204030204" pitchFamily="34" charset="0"/>
              </a:rPr>
              <a:t>session</a:t>
            </a:r>
            <a:r>
              <a:rPr lang="vi-VN" sz="3600" b="1" i="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sẽ bị động và </a:t>
            </a:r>
            <a:r>
              <a:rPr lang="en-US" sz="3600" b="1" i="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session</a:t>
            </a:r>
            <a:r>
              <a:rPr lang="vi-VN" sz="3600" b="1" i="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đó sẽ được kích hoạt. Cần có một vùng chứa di chuyển </a:t>
            </a:r>
            <a:r>
              <a:rPr lang="en-US" sz="3600" b="1" dirty="0">
                <a:solidFill>
                  <a:schemeClr val="bg1"/>
                </a:solidFill>
                <a:latin typeface="Calibri" panose="020F0502020204030204" pitchFamily="34" charset="0"/>
                <a:ea typeface="Calibri" panose="020F0502020204030204" pitchFamily="34" charset="0"/>
                <a:cs typeface="Calibri" panose="020F0502020204030204" pitchFamily="34" charset="0"/>
              </a:rPr>
              <a:t>session</a:t>
            </a:r>
            <a:r>
              <a:rPr lang="vi-VN" sz="3600" b="1" i="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giữa các máy ảo hoặc các phiên liên tục để thông báo cho tất cả các thuộc tính được liên kết với các phiên triển khai HttpSessionActivationListener.</a:t>
            </a:r>
          </a:p>
        </p:txBody>
      </p:sp>
    </p:spTree>
    <p:extLst>
      <p:ext uri="{BB962C8B-B14F-4D97-AF65-F5344CB8AC3E}">
        <p14:creationId xmlns:p14="http://schemas.microsoft.com/office/powerpoint/2010/main" val="41455761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8482" r="7236" b="36687"/>
          <a:stretch>
            <a:fillRect/>
          </a:stretch>
        </p:blipFill>
        <p:spPr>
          <a:xfrm>
            <a:off x="0" y="0"/>
            <a:ext cx="18288000" cy="10287000"/>
          </a:xfrm>
          <a:prstGeom prst="rect">
            <a:avLst/>
          </a:prstGeom>
        </p:spPr>
      </p:pic>
      <p:sp>
        <p:nvSpPr>
          <p:cNvPr id="3" name="TextBox 3"/>
          <p:cNvSpPr txBox="1"/>
          <p:nvPr/>
        </p:nvSpPr>
        <p:spPr>
          <a:xfrm>
            <a:off x="914400" y="190500"/>
            <a:ext cx="14677995" cy="1721562"/>
          </a:xfrm>
          <a:prstGeom prst="rect">
            <a:avLst/>
          </a:prstGeom>
        </p:spPr>
        <p:txBody>
          <a:bodyPr lIns="0" tIns="0" rIns="0" bIns="0" rtlCol="0" anchor="t">
            <a:spAutoFit/>
          </a:bodyPr>
          <a:lstStyle/>
          <a:p>
            <a:pPr marL="0" lvl="0" indent="0">
              <a:lnSpc>
                <a:spcPts val="14316"/>
              </a:lnSpc>
              <a:spcBef>
                <a:spcPct val="0"/>
              </a:spcBef>
            </a:pPr>
            <a:r>
              <a:rPr lang="vi-VN" sz="8800" b="1" dirty="0">
                <a:solidFill>
                  <a:srgbClr val="45F8BD"/>
                </a:solidFill>
                <a:latin typeface="Calibri" panose="020F0502020204030204" pitchFamily="34" charset="0"/>
                <a:ea typeface="Calibri" panose="020F0502020204030204" pitchFamily="34" charset="0"/>
                <a:cs typeface="Calibri" panose="020F0502020204030204" pitchFamily="34" charset="0"/>
              </a:rPr>
              <a:t>2. </a:t>
            </a:r>
            <a:r>
              <a:rPr lang="vi-VN" sz="8800" b="1" dirty="0">
                <a:solidFill>
                  <a:schemeClr val="bg1"/>
                </a:solidFill>
                <a:latin typeface="Calibri" panose="020F0502020204030204" pitchFamily="34" charset="0"/>
                <a:ea typeface="Calibri" panose="020F0502020204030204" pitchFamily="34" charset="0"/>
                <a:cs typeface="Calibri" panose="020F0502020204030204" pitchFamily="34" charset="0"/>
              </a:rPr>
              <a:t>Listener</a:t>
            </a:r>
            <a:endParaRPr lang="en-US" sz="8800" b="1" dirty="0">
              <a:solidFill>
                <a:srgbClr val="FFFFFF"/>
              </a:solidFill>
              <a:latin typeface="Calibri" panose="020F0502020204030204" pitchFamily="34" charset="0"/>
              <a:ea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2E5632B0-7750-B311-606B-782D0CF840D1}"/>
              </a:ext>
            </a:extLst>
          </p:cNvPr>
          <p:cNvSpPr txBox="1"/>
          <p:nvPr/>
        </p:nvSpPr>
        <p:spPr>
          <a:xfrm>
            <a:off x="1066800" y="2324100"/>
            <a:ext cx="16154400" cy="646331"/>
          </a:xfrm>
          <a:prstGeom prst="rect">
            <a:avLst/>
          </a:prstGeom>
          <a:noFill/>
        </p:spPr>
        <p:txBody>
          <a:bodyPr wrap="square" rtlCol="0">
            <a:spAutoFit/>
          </a:bodyPr>
          <a:lstStyle/>
          <a:p>
            <a:pPr algn="l" fontAlgn="base">
              <a:spcAft>
                <a:spcPts val="1800"/>
              </a:spcAft>
            </a:pPr>
            <a:r>
              <a:rPr lang="vi-VN" sz="3600" b="1" i="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Cấu hình Listener (trong file web.xml)</a:t>
            </a:r>
          </a:p>
        </p:txBody>
      </p:sp>
      <p:sp>
        <p:nvSpPr>
          <p:cNvPr id="7" name="TextBox 6">
            <a:extLst>
              <a:ext uri="{FF2B5EF4-FFF2-40B4-BE49-F238E27FC236}">
                <a16:creationId xmlns:a16="http://schemas.microsoft.com/office/drawing/2014/main" id="{A63EFF24-C1C1-7E81-3695-88DD7437A616}"/>
              </a:ext>
            </a:extLst>
          </p:cNvPr>
          <p:cNvSpPr txBox="1"/>
          <p:nvPr/>
        </p:nvSpPr>
        <p:spPr>
          <a:xfrm>
            <a:off x="1066800" y="3382469"/>
            <a:ext cx="16154400" cy="3785652"/>
          </a:xfrm>
          <a:prstGeom prst="rect">
            <a:avLst/>
          </a:prstGeom>
          <a:noFill/>
        </p:spPr>
        <p:txBody>
          <a:bodyPr wrap="square" rtlCol="0">
            <a:spAutoFit/>
          </a:bodyPr>
          <a:lstStyle/>
          <a:p>
            <a:pPr algn="l" fontAlgn="base">
              <a:spcAft>
                <a:spcPts val="1800"/>
              </a:spcAft>
            </a:pPr>
            <a:r>
              <a:rPr lang="vi-VN" sz="3600" b="1" i="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&lt;listener&gt;</a:t>
            </a:r>
          </a:p>
          <a:p>
            <a:pPr algn="l" fontAlgn="base">
              <a:spcAft>
                <a:spcPts val="1800"/>
              </a:spcAft>
            </a:pPr>
            <a:r>
              <a:rPr lang="vi-VN" sz="3600" b="1" i="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&lt;listener-class&gt;</a:t>
            </a:r>
          </a:p>
          <a:p>
            <a:pPr algn="l" fontAlgn="base">
              <a:spcAft>
                <a:spcPts val="1800"/>
              </a:spcAft>
            </a:pPr>
            <a:r>
              <a:rPr lang="vi-VN" sz="3600" b="1" dirty="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vi-VN" sz="3600" b="1" i="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listeners.AppContextListener</a:t>
            </a:r>
          </a:p>
          <a:p>
            <a:pPr algn="l" fontAlgn="base">
              <a:spcAft>
                <a:spcPts val="1800"/>
              </a:spcAft>
            </a:pPr>
            <a:r>
              <a:rPr lang="vi-VN" sz="3600" b="1" i="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&lt;/listener-class&gt;</a:t>
            </a:r>
          </a:p>
          <a:p>
            <a:pPr algn="l" fontAlgn="base">
              <a:spcAft>
                <a:spcPts val="1800"/>
              </a:spcAft>
            </a:pPr>
            <a:r>
              <a:rPr lang="vi-VN" sz="3600" b="1" i="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&lt;/listener&gt;</a:t>
            </a:r>
          </a:p>
        </p:txBody>
      </p:sp>
    </p:spTree>
    <p:extLst>
      <p:ext uri="{BB962C8B-B14F-4D97-AF65-F5344CB8AC3E}">
        <p14:creationId xmlns:p14="http://schemas.microsoft.com/office/powerpoint/2010/main" val="12384453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b="15466"/>
          <a:stretch>
            <a:fillRect/>
          </a:stretch>
        </p:blipFill>
        <p:spPr>
          <a:xfrm>
            <a:off x="0" y="537"/>
            <a:ext cx="18288000" cy="10287000"/>
          </a:xfrm>
          <a:prstGeom prst="rect">
            <a:avLst/>
          </a:prstGeom>
        </p:spPr>
      </p:pic>
      <p:sp>
        <p:nvSpPr>
          <p:cNvPr id="3" name="TextBox 3"/>
          <p:cNvSpPr txBox="1"/>
          <p:nvPr/>
        </p:nvSpPr>
        <p:spPr>
          <a:xfrm>
            <a:off x="2590800" y="1333500"/>
            <a:ext cx="14275672" cy="1657505"/>
          </a:xfrm>
          <a:prstGeom prst="rect">
            <a:avLst/>
          </a:prstGeom>
        </p:spPr>
        <p:txBody>
          <a:bodyPr lIns="0" tIns="0" rIns="0" bIns="0" rtlCol="0" anchor="t">
            <a:spAutoFit/>
          </a:bodyPr>
          <a:lstStyle/>
          <a:p>
            <a:pPr marL="0" lvl="0" indent="0">
              <a:lnSpc>
                <a:spcPts val="14316"/>
              </a:lnSpc>
              <a:spcBef>
                <a:spcPct val="0"/>
              </a:spcBef>
            </a:pPr>
            <a:r>
              <a:rPr lang="en-US" sz="11000" dirty="0">
                <a:solidFill>
                  <a:srgbClr val="45F8BD"/>
                </a:solidFill>
                <a:latin typeface="Barlow SemiCondensed Bold Bold" panose="020B0604020202020204" charset="0"/>
              </a:rPr>
              <a:t>3</a:t>
            </a:r>
            <a:r>
              <a:rPr lang="vi-VN" sz="11000" dirty="0">
                <a:solidFill>
                  <a:srgbClr val="45F8BD"/>
                </a:solidFill>
                <a:latin typeface="Barlow SemiCondensed Bold Bold" panose="020B0604020202020204" charset="0"/>
              </a:rPr>
              <a:t>. </a:t>
            </a:r>
            <a:r>
              <a:rPr lang="en-US" sz="11000" dirty="0">
                <a:solidFill>
                  <a:srgbClr val="FFFFFF"/>
                </a:solidFill>
                <a:latin typeface="Barlow SemiCondensed Bold Bold" panose="020B0604020202020204" charset="0"/>
              </a:rPr>
              <a:t>FILTER</a:t>
            </a:r>
          </a:p>
        </p:txBody>
      </p:sp>
      <p:sp>
        <p:nvSpPr>
          <p:cNvPr id="4" name="AutoShape 4"/>
          <p:cNvSpPr/>
          <p:nvPr/>
        </p:nvSpPr>
        <p:spPr>
          <a:xfrm>
            <a:off x="-611831" y="9258300"/>
            <a:ext cx="19511662" cy="0"/>
          </a:xfrm>
          <a:prstGeom prst="line">
            <a:avLst/>
          </a:prstGeom>
          <a:ln w="28575" cap="rnd">
            <a:solidFill>
              <a:srgbClr val="45F8BD"/>
            </a:solidFill>
            <a:prstDash val="solid"/>
            <a:headEnd type="none" w="sm" len="sm"/>
            <a:tailEnd type="none" w="sm" len="sm"/>
          </a:ln>
        </p:spPr>
      </p:sp>
      <p:sp>
        <p:nvSpPr>
          <p:cNvPr id="5" name="TextBox 4">
            <a:extLst>
              <a:ext uri="{FF2B5EF4-FFF2-40B4-BE49-F238E27FC236}">
                <a16:creationId xmlns:a16="http://schemas.microsoft.com/office/drawing/2014/main" id="{D70B4B53-922D-3528-9AE3-81C807C7BD7B}"/>
              </a:ext>
            </a:extLst>
          </p:cNvPr>
          <p:cNvSpPr txBox="1"/>
          <p:nvPr/>
        </p:nvSpPr>
        <p:spPr>
          <a:xfrm>
            <a:off x="2590800" y="3974206"/>
            <a:ext cx="4851836" cy="707886"/>
          </a:xfrm>
          <a:prstGeom prst="rect">
            <a:avLst/>
          </a:prstGeom>
          <a:noFill/>
        </p:spPr>
        <p:txBody>
          <a:bodyPr wrap="square" rtlCol="0">
            <a:spAutoFit/>
          </a:bodyPr>
          <a:lstStyle/>
          <a:p>
            <a:r>
              <a:rPr lang="vi-VN" sz="4000" dirty="0">
                <a:solidFill>
                  <a:srgbClr val="45F8BD"/>
                </a:solidFill>
                <a:latin typeface="Bahnschrift SemiBold SemiConden" panose="020B0502040204020203" pitchFamily="34" charset="0"/>
                <a:sym typeface="Wingdings" panose="05000000000000000000" pitchFamily="2" charset="2"/>
              </a:rPr>
              <a:t> </a:t>
            </a:r>
            <a:r>
              <a:rPr lang="en-US" sz="4000" dirty="0">
                <a:solidFill>
                  <a:schemeClr val="bg1"/>
                </a:solidFill>
                <a:latin typeface="Bahnschrift SemiBold SemiConden" panose="020B0502040204020203" pitchFamily="34" charset="0"/>
              </a:rPr>
              <a:t>Filter </a:t>
            </a:r>
            <a:r>
              <a:rPr lang="vi-VN" sz="4000" dirty="0">
                <a:solidFill>
                  <a:schemeClr val="bg1"/>
                </a:solidFill>
                <a:latin typeface="Bahnschrift SemiBold SemiConden" panose="020B0502040204020203" pitchFamily="34" charset="0"/>
              </a:rPr>
              <a:t>là gì ?</a:t>
            </a:r>
            <a:endParaRPr lang="en-US" sz="4000" dirty="0">
              <a:solidFill>
                <a:schemeClr val="bg1"/>
              </a:solidFill>
              <a:latin typeface="Bahnschrift SemiBold SemiConden" panose="020B0502040204020203" pitchFamily="34" charset="0"/>
            </a:endParaRPr>
          </a:p>
        </p:txBody>
      </p:sp>
      <p:sp>
        <p:nvSpPr>
          <p:cNvPr id="6" name="TextBox 5">
            <a:extLst>
              <a:ext uri="{FF2B5EF4-FFF2-40B4-BE49-F238E27FC236}">
                <a16:creationId xmlns:a16="http://schemas.microsoft.com/office/drawing/2014/main" id="{2B967544-26A7-2BC2-C255-2D44A1378A44}"/>
              </a:ext>
            </a:extLst>
          </p:cNvPr>
          <p:cNvSpPr txBox="1"/>
          <p:nvPr/>
        </p:nvSpPr>
        <p:spPr>
          <a:xfrm>
            <a:off x="10744200" y="3974206"/>
            <a:ext cx="4851836" cy="707886"/>
          </a:xfrm>
          <a:prstGeom prst="rect">
            <a:avLst/>
          </a:prstGeom>
          <a:noFill/>
        </p:spPr>
        <p:txBody>
          <a:bodyPr wrap="square" rtlCol="0">
            <a:spAutoFit/>
          </a:bodyPr>
          <a:lstStyle/>
          <a:p>
            <a:r>
              <a:rPr lang="vi-VN" sz="4000" dirty="0">
                <a:solidFill>
                  <a:srgbClr val="45F8BD"/>
                </a:solidFill>
                <a:latin typeface="Bahnschrift SemiBold SemiConden" panose="020B0502040204020203" pitchFamily="34" charset="0"/>
                <a:sym typeface="Wingdings" panose="05000000000000000000" pitchFamily="2" charset="2"/>
              </a:rPr>
              <a:t> </a:t>
            </a:r>
            <a:r>
              <a:rPr lang="vi-VN" sz="4000" dirty="0">
                <a:solidFill>
                  <a:schemeClr val="bg1"/>
                </a:solidFill>
                <a:latin typeface="Bahnschrift SemiBold SemiConden" panose="020B0502040204020203" pitchFamily="34" charset="0"/>
                <a:sym typeface="Wingdings" panose="05000000000000000000" pitchFamily="2" charset="2"/>
              </a:rPr>
              <a:t>Authentication Filter</a:t>
            </a:r>
            <a:endParaRPr lang="en-US" sz="4000" dirty="0">
              <a:solidFill>
                <a:schemeClr val="bg1"/>
              </a:solidFill>
              <a:latin typeface="Bahnschrift SemiBold SemiConden" panose="020B0502040204020203" pitchFamily="34" charset="0"/>
            </a:endParaRPr>
          </a:p>
        </p:txBody>
      </p:sp>
      <p:sp>
        <p:nvSpPr>
          <p:cNvPr id="7" name="TextBox 6">
            <a:extLst>
              <a:ext uri="{FF2B5EF4-FFF2-40B4-BE49-F238E27FC236}">
                <a16:creationId xmlns:a16="http://schemas.microsoft.com/office/drawing/2014/main" id="{3A2A4608-925A-BC0E-AC0C-19EC87CA0973}"/>
              </a:ext>
            </a:extLst>
          </p:cNvPr>
          <p:cNvSpPr txBox="1"/>
          <p:nvPr/>
        </p:nvSpPr>
        <p:spPr>
          <a:xfrm>
            <a:off x="2590800" y="6188214"/>
            <a:ext cx="4851836" cy="707886"/>
          </a:xfrm>
          <a:prstGeom prst="rect">
            <a:avLst/>
          </a:prstGeom>
          <a:noFill/>
        </p:spPr>
        <p:txBody>
          <a:bodyPr wrap="square" rtlCol="0">
            <a:spAutoFit/>
          </a:bodyPr>
          <a:lstStyle/>
          <a:p>
            <a:r>
              <a:rPr lang="vi-VN" sz="4000" dirty="0">
                <a:solidFill>
                  <a:srgbClr val="45F8BD"/>
                </a:solidFill>
                <a:latin typeface="Bahnschrift SemiBold SemiConden" panose="020B0502040204020203" pitchFamily="34" charset="0"/>
                <a:sym typeface="Wingdings" panose="05000000000000000000" pitchFamily="2" charset="2"/>
              </a:rPr>
              <a:t> </a:t>
            </a:r>
            <a:r>
              <a:rPr lang="vi-VN" sz="4000" dirty="0">
                <a:solidFill>
                  <a:schemeClr val="bg1"/>
                </a:solidFill>
                <a:latin typeface="Bahnschrift SemiBold SemiConden" panose="020B0502040204020203" pitchFamily="34" charset="0"/>
                <a:sym typeface="Wingdings" panose="05000000000000000000" pitchFamily="2" charset="2"/>
              </a:rPr>
              <a:t>FilterConfig</a:t>
            </a:r>
            <a:endParaRPr lang="en-US" sz="4000" dirty="0">
              <a:solidFill>
                <a:schemeClr val="bg1"/>
              </a:solidFill>
              <a:latin typeface="Bahnschrift SemiBold SemiConden" panose="020B0502040204020203" pitchFamily="34" charset="0"/>
            </a:endParaRPr>
          </a:p>
        </p:txBody>
      </p:sp>
      <p:sp>
        <p:nvSpPr>
          <p:cNvPr id="8" name="TextBox 7">
            <a:extLst>
              <a:ext uri="{FF2B5EF4-FFF2-40B4-BE49-F238E27FC236}">
                <a16:creationId xmlns:a16="http://schemas.microsoft.com/office/drawing/2014/main" id="{0CB288C8-9637-CBD1-1B10-FD72FC6C5F29}"/>
              </a:ext>
            </a:extLst>
          </p:cNvPr>
          <p:cNvSpPr txBox="1"/>
          <p:nvPr/>
        </p:nvSpPr>
        <p:spPr>
          <a:xfrm>
            <a:off x="10744200" y="6188214"/>
            <a:ext cx="4851836" cy="707886"/>
          </a:xfrm>
          <a:prstGeom prst="rect">
            <a:avLst/>
          </a:prstGeom>
          <a:noFill/>
        </p:spPr>
        <p:txBody>
          <a:bodyPr wrap="square" rtlCol="0">
            <a:spAutoFit/>
          </a:bodyPr>
          <a:lstStyle/>
          <a:p>
            <a:r>
              <a:rPr lang="vi-VN" sz="4000" dirty="0">
                <a:solidFill>
                  <a:srgbClr val="45F8BD"/>
                </a:solidFill>
                <a:latin typeface="Bahnschrift SemiBold SemiConden" panose="020B0502040204020203" pitchFamily="34" charset="0"/>
                <a:sym typeface="Wingdings" panose="05000000000000000000" pitchFamily="2" charset="2"/>
              </a:rPr>
              <a:t> </a:t>
            </a:r>
            <a:r>
              <a:rPr lang="vi-VN" sz="4000" dirty="0">
                <a:solidFill>
                  <a:schemeClr val="bg1"/>
                </a:solidFill>
                <a:latin typeface="Bahnschrift SemiBold SemiConden" panose="020B0502040204020203" pitchFamily="34" charset="0"/>
                <a:sym typeface="Wingdings" panose="05000000000000000000" pitchFamily="2" charset="2"/>
              </a:rPr>
              <a:t>Demo</a:t>
            </a:r>
            <a:endParaRPr lang="en-US" sz="4000" dirty="0">
              <a:solidFill>
                <a:schemeClr val="bg1"/>
              </a:solidFill>
              <a:latin typeface="Bahnschrift SemiBold SemiConden" panose="020B0502040204020203" pitchFamily="34" charset="0"/>
            </a:endParaRPr>
          </a:p>
        </p:txBody>
      </p:sp>
    </p:spTree>
    <p:extLst>
      <p:ext uri="{BB962C8B-B14F-4D97-AF65-F5344CB8AC3E}">
        <p14:creationId xmlns:p14="http://schemas.microsoft.com/office/powerpoint/2010/main" val="6152823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8482" r="7236" b="36687"/>
          <a:stretch>
            <a:fillRect/>
          </a:stretch>
        </p:blipFill>
        <p:spPr>
          <a:xfrm>
            <a:off x="0" y="0"/>
            <a:ext cx="18288000" cy="10287000"/>
          </a:xfrm>
          <a:prstGeom prst="rect">
            <a:avLst/>
          </a:prstGeom>
        </p:spPr>
      </p:pic>
      <p:sp>
        <p:nvSpPr>
          <p:cNvPr id="3" name="TextBox 3"/>
          <p:cNvSpPr txBox="1"/>
          <p:nvPr/>
        </p:nvSpPr>
        <p:spPr>
          <a:xfrm>
            <a:off x="914400" y="190500"/>
            <a:ext cx="14677995" cy="1721562"/>
          </a:xfrm>
          <a:prstGeom prst="rect">
            <a:avLst/>
          </a:prstGeom>
        </p:spPr>
        <p:txBody>
          <a:bodyPr lIns="0" tIns="0" rIns="0" bIns="0" rtlCol="0" anchor="t">
            <a:spAutoFit/>
          </a:bodyPr>
          <a:lstStyle/>
          <a:p>
            <a:pPr marL="0" lvl="0" indent="0">
              <a:lnSpc>
                <a:spcPts val="14316"/>
              </a:lnSpc>
              <a:spcBef>
                <a:spcPct val="0"/>
              </a:spcBef>
            </a:pPr>
            <a:r>
              <a:rPr lang="vi-VN" sz="8800" b="1" dirty="0">
                <a:solidFill>
                  <a:srgbClr val="45F8BD"/>
                </a:solidFill>
                <a:latin typeface="Calibri" panose="020F0502020204030204" pitchFamily="34" charset="0"/>
                <a:ea typeface="Calibri" panose="020F0502020204030204" pitchFamily="34" charset="0"/>
                <a:cs typeface="Calibri" panose="020F0502020204030204" pitchFamily="34" charset="0"/>
              </a:rPr>
              <a:t>3.1. </a:t>
            </a:r>
            <a:r>
              <a:rPr lang="vi-VN" sz="8800" b="1" dirty="0">
                <a:solidFill>
                  <a:srgbClr val="FFFFFF"/>
                </a:solidFill>
                <a:latin typeface="Calibri" panose="020F0502020204030204" pitchFamily="34" charset="0"/>
                <a:ea typeface="Calibri" panose="020F0502020204030204" pitchFamily="34" charset="0"/>
                <a:cs typeface="Calibri" panose="020F0502020204030204" pitchFamily="34" charset="0"/>
              </a:rPr>
              <a:t>Filter là gì</a:t>
            </a:r>
            <a:endParaRPr lang="en-US" sz="8800" b="1" dirty="0">
              <a:solidFill>
                <a:srgbClr val="FFFFFF"/>
              </a:solidFill>
              <a:latin typeface="Calibri" panose="020F0502020204030204" pitchFamily="34" charset="0"/>
              <a:ea typeface="Calibri" panose="020F0502020204030204" pitchFamily="34" charset="0"/>
              <a:cs typeface="Calibri" panose="020F0502020204030204" pitchFamily="34" charset="0"/>
            </a:endParaRPr>
          </a:p>
        </p:txBody>
      </p:sp>
      <p:sp>
        <p:nvSpPr>
          <p:cNvPr id="12" name="TextBox 11">
            <a:extLst>
              <a:ext uri="{FF2B5EF4-FFF2-40B4-BE49-F238E27FC236}">
                <a16:creationId xmlns:a16="http://schemas.microsoft.com/office/drawing/2014/main" id="{9D1846AB-720A-33D2-18CD-2F9EC7D20DB5}"/>
              </a:ext>
            </a:extLst>
          </p:cNvPr>
          <p:cNvSpPr txBox="1"/>
          <p:nvPr/>
        </p:nvSpPr>
        <p:spPr>
          <a:xfrm>
            <a:off x="1066800" y="2324100"/>
            <a:ext cx="16154400" cy="1200329"/>
          </a:xfrm>
          <a:prstGeom prst="rect">
            <a:avLst/>
          </a:prstGeom>
          <a:noFill/>
        </p:spPr>
        <p:txBody>
          <a:bodyPr wrap="square" rtlCol="0">
            <a:spAutoFit/>
          </a:bodyPr>
          <a:lstStyle/>
          <a:p>
            <a:pPr algn="l" fontAlgn="base">
              <a:spcAft>
                <a:spcPts val="1800"/>
              </a:spcAft>
            </a:pPr>
            <a:r>
              <a:rPr lang="vi-VN" sz="3600" b="1" i="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Filter (Bộ lọc) là một đối tượng được gọi trong quá trình tiền xử lý và hậu xử lý của một yêu cầu.</a:t>
            </a:r>
          </a:p>
        </p:txBody>
      </p:sp>
      <p:sp>
        <p:nvSpPr>
          <p:cNvPr id="4" name="TextBox 3">
            <a:extLst>
              <a:ext uri="{FF2B5EF4-FFF2-40B4-BE49-F238E27FC236}">
                <a16:creationId xmlns:a16="http://schemas.microsoft.com/office/drawing/2014/main" id="{77A116D7-9379-2D33-F3F0-BF92903CCBE7}"/>
              </a:ext>
            </a:extLst>
          </p:cNvPr>
          <p:cNvSpPr txBox="1"/>
          <p:nvPr/>
        </p:nvSpPr>
        <p:spPr>
          <a:xfrm>
            <a:off x="1066800" y="3936467"/>
            <a:ext cx="16154400" cy="1200329"/>
          </a:xfrm>
          <a:prstGeom prst="rect">
            <a:avLst/>
          </a:prstGeom>
          <a:noFill/>
        </p:spPr>
        <p:txBody>
          <a:bodyPr wrap="square" rtlCol="0">
            <a:spAutoFit/>
          </a:bodyPr>
          <a:lstStyle/>
          <a:p>
            <a:pPr algn="l" fontAlgn="base">
              <a:spcAft>
                <a:spcPts val="1800"/>
              </a:spcAft>
            </a:pPr>
            <a:r>
              <a:rPr lang="vi-VN" sz="3600" b="1" i="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Nó dễ kết hợp vào hệ thống, được định nghĩa trong file web.xml. Khi cần có thể thêm hoặc xóa filter mà không ảnh hưởng đến servlet.</a:t>
            </a:r>
            <a:endParaRPr lang="vi-VN" sz="3600" b="1" i="0" dirty="0">
              <a:solidFill>
                <a:srgbClr val="45F8BD"/>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617832B6-4F5F-C599-2C0E-6E06BCF13E6E}"/>
              </a:ext>
            </a:extLst>
          </p:cNvPr>
          <p:cNvSpPr txBox="1"/>
          <p:nvPr/>
        </p:nvSpPr>
        <p:spPr>
          <a:xfrm>
            <a:off x="1066800" y="5510629"/>
            <a:ext cx="16154400" cy="4585871"/>
          </a:xfrm>
          <a:prstGeom prst="rect">
            <a:avLst/>
          </a:prstGeom>
          <a:noFill/>
        </p:spPr>
        <p:txBody>
          <a:bodyPr wrap="square" rtlCol="0">
            <a:spAutoFit/>
          </a:bodyPr>
          <a:lstStyle/>
          <a:p>
            <a:pPr algn="l" fontAlgn="base">
              <a:spcAft>
                <a:spcPts val="1800"/>
              </a:spcAft>
            </a:pPr>
            <a:r>
              <a:rPr lang="vi-VN" sz="3600" b="1" i="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Sử dụng Filter khi:</a:t>
            </a:r>
          </a:p>
          <a:p>
            <a:pPr marL="571500" indent="-571500" algn="l" fontAlgn="base">
              <a:spcAft>
                <a:spcPts val="600"/>
              </a:spcAft>
              <a:buFont typeface="Arial" panose="020B0604020202020204" pitchFamily="34" charset="0"/>
              <a:buChar char="•"/>
            </a:pPr>
            <a:r>
              <a:rPr lang="vi-VN" sz="3600" b="1" i="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ghi lại tất cả các request đến.</a:t>
            </a:r>
          </a:p>
          <a:p>
            <a:pPr marL="571500" indent="-571500" algn="l" fontAlgn="base">
              <a:spcAft>
                <a:spcPts val="600"/>
              </a:spcAft>
              <a:buFont typeface="Arial" panose="020B0604020202020204" pitchFamily="34" charset="0"/>
              <a:buChar char="•"/>
            </a:pPr>
            <a:r>
              <a:rPr lang="vi-VN" sz="3600" b="1" i="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ghi nhật ký địa chỉ IP của máy tính từ các resquests nguồn.</a:t>
            </a:r>
          </a:p>
          <a:p>
            <a:pPr marL="571500" indent="-571500" algn="l" fontAlgn="base">
              <a:spcAft>
                <a:spcPts val="600"/>
              </a:spcAft>
              <a:buFont typeface="Arial" panose="020B0604020202020204" pitchFamily="34" charset="0"/>
              <a:buChar char="•"/>
            </a:pPr>
            <a:r>
              <a:rPr lang="vi-VN" sz="3600" b="1" i="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chuyển đổi.</a:t>
            </a:r>
          </a:p>
          <a:p>
            <a:pPr marL="571500" indent="-571500" algn="l" fontAlgn="base">
              <a:spcAft>
                <a:spcPts val="600"/>
              </a:spcAft>
              <a:buFont typeface="Arial" panose="020B0604020202020204" pitchFamily="34" charset="0"/>
              <a:buChar char="•"/>
            </a:pPr>
            <a:r>
              <a:rPr lang="vi-VN" sz="3600" b="1" i="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nén dữ liệu.</a:t>
            </a:r>
          </a:p>
          <a:p>
            <a:pPr marL="571500" indent="-571500" algn="l" fontAlgn="base">
              <a:spcAft>
                <a:spcPts val="600"/>
              </a:spcAft>
              <a:buFont typeface="Arial" panose="020B0604020202020204" pitchFamily="34" charset="0"/>
              <a:buChar char="•"/>
            </a:pPr>
            <a:r>
              <a:rPr lang="vi-VN" sz="3600" b="1" i="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mã hóa và giải mã.</a:t>
            </a:r>
          </a:p>
          <a:p>
            <a:pPr marL="571500" indent="-571500" algn="l" fontAlgn="base">
              <a:spcAft>
                <a:spcPts val="600"/>
              </a:spcAft>
              <a:buFont typeface="Arial" panose="020B0604020202020204" pitchFamily="34" charset="0"/>
              <a:buChar char="•"/>
            </a:pPr>
            <a:r>
              <a:rPr lang="vi-VN" sz="3600" b="1" i="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xác thực đầu vào, v.v.</a:t>
            </a:r>
          </a:p>
        </p:txBody>
      </p:sp>
    </p:spTree>
    <p:extLst>
      <p:ext uri="{BB962C8B-B14F-4D97-AF65-F5344CB8AC3E}">
        <p14:creationId xmlns:p14="http://schemas.microsoft.com/office/powerpoint/2010/main" val="30500441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8482" r="7236" b="36687"/>
          <a:stretch>
            <a:fillRect/>
          </a:stretch>
        </p:blipFill>
        <p:spPr>
          <a:xfrm>
            <a:off x="0" y="0"/>
            <a:ext cx="18288000" cy="10287000"/>
          </a:xfrm>
          <a:prstGeom prst="rect">
            <a:avLst/>
          </a:prstGeom>
        </p:spPr>
      </p:pic>
      <p:sp>
        <p:nvSpPr>
          <p:cNvPr id="3" name="TextBox 3"/>
          <p:cNvSpPr txBox="1"/>
          <p:nvPr/>
        </p:nvSpPr>
        <p:spPr>
          <a:xfrm>
            <a:off x="914400" y="190500"/>
            <a:ext cx="14677995" cy="1721562"/>
          </a:xfrm>
          <a:prstGeom prst="rect">
            <a:avLst/>
          </a:prstGeom>
        </p:spPr>
        <p:txBody>
          <a:bodyPr lIns="0" tIns="0" rIns="0" bIns="0" rtlCol="0" anchor="t">
            <a:spAutoFit/>
          </a:bodyPr>
          <a:lstStyle/>
          <a:p>
            <a:pPr marL="0" lvl="0" indent="0">
              <a:lnSpc>
                <a:spcPts val="14316"/>
              </a:lnSpc>
              <a:spcBef>
                <a:spcPct val="0"/>
              </a:spcBef>
            </a:pPr>
            <a:r>
              <a:rPr lang="vi-VN" sz="8800" b="1" dirty="0">
                <a:solidFill>
                  <a:srgbClr val="45F8BD"/>
                </a:solidFill>
                <a:latin typeface="Calibri" panose="020F0502020204030204" pitchFamily="34" charset="0"/>
                <a:ea typeface="Calibri" panose="020F0502020204030204" pitchFamily="34" charset="0"/>
                <a:cs typeface="Calibri" panose="020F0502020204030204" pitchFamily="34" charset="0"/>
              </a:rPr>
              <a:t>3.1. </a:t>
            </a:r>
            <a:r>
              <a:rPr lang="vi-VN" sz="8800" b="1" dirty="0">
                <a:solidFill>
                  <a:srgbClr val="FFFFFF"/>
                </a:solidFill>
                <a:latin typeface="Calibri" panose="020F0502020204030204" pitchFamily="34" charset="0"/>
                <a:ea typeface="Calibri" panose="020F0502020204030204" pitchFamily="34" charset="0"/>
                <a:cs typeface="Calibri" panose="020F0502020204030204" pitchFamily="34" charset="0"/>
              </a:rPr>
              <a:t>Filter là gì</a:t>
            </a:r>
            <a:endParaRPr lang="en-US" sz="8800" b="1" dirty="0">
              <a:solidFill>
                <a:srgbClr val="FFFFFF"/>
              </a:solidFill>
              <a:latin typeface="Calibri" panose="020F0502020204030204" pitchFamily="34" charset="0"/>
              <a:ea typeface="Calibri" panose="020F0502020204030204" pitchFamily="34" charset="0"/>
              <a:cs typeface="Calibri" panose="020F0502020204030204" pitchFamily="34" charset="0"/>
            </a:endParaRPr>
          </a:p>
        </p:txBody>
      </p:sp>
      <p:sp>
        <p:nvSpPr>
          <p:cNvPr id="12" name="TextBox 11">
            <a:extLst>
              <a:ext uri="{FF2B5EF4-FFF2-40B4-BE49-F238E27FC236}">
                <a16:creationId xmlns:a16="http://schemas.microsoft.com/office/drawing/2014/main" id="{9D1846AB-720A-33D2-18CD-2F9EC7D20DB5}"/>
              </a:ext>
            </a:extLst>
          </p:cNvPr>
          <p:cNvSpPr txBox="1"/>
          <p:nvPr/>
        </p:nvSpPr>
        <p:spPr>
          <a:xfrm>
            <a:off x="1066800" y="2324100"/>
            <a:ext cx="16154400" cy="646331"/>
          </a:xfrm>
          <a:prstGeom prst="rect">
            <a:avLst/>
          </a:prstGeom>
          <a:noFill/>
        </p:spPr>
        <p:txBody>
          <a:bodyPr wrap="square" rtlCol="0">
            <a:spAutoFit/>
          </a:bodyPr>
          <a:lstStyle/>
          <a:p>
            <a:pPr algn="l" fontAlgn="base">
              <a:spcAft>
                <a:spcPts val="1800"/>
              </a:spcAft>
            </a:pPr>
            <a:r>
              <a:rPr lang="vi-VN" sz="3600" b="1" i="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Cấu hình Filter (trong file web.xml)</a:t>
            </a:r>
          </a:p>
        </p:txBody>
      </p:sp>
      <p:sp>
        <p:nvSpPr>
          <p:cNvPr id="6" name="TextBox 5">
            <a:extLst>
              <a:ext uri="{FF2B5EF4-FFF2-40B4-BE49-F238E27FC236}">
                <a16:creationId xmlns:a16="http://schemas.microsoft.com/office/drawing/2014/main" id="{A3A993E1-80EE-DBDD-938D-D4955A7415C1}"/>
              </a:ext>
            </a:extLst>
          </p:cNvPr>
          <p:cNvSpPr txBox="1"/>
          <p:nvPr/>
        </p:nvSpPr>
        <p:spPr>
          <a:xfrm>
            <a:off x="1066800" y="3281645"/>
            <a:ext cx="16154400" cy="6694140"/>
          </a:xfrm>
          <a:prstGeom prst="rect">
            <a:avLst/>
          </a:prstGeom>
          <a:noFill/>
        </p:spPr>
        <p:txBody>
          <a:bodyPr wrap="square" rtlCol="0">
            <a:spAutoFit/>
          </a:bodyPr>
          <a:lstStyle/>
          <a:p>
            <a:pPr algn="l" fontAlgn="base">
              <a:spcAft>
                <a:spcPts val="1800"/>
              </a:spcAft>
            </a:pPr>
            <a:r>
              <a:rPr lang="vi-VN" sz="3600" b="1" i="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&lt;filter&gt;</a:t>
            </a:r>
          </a:p>
          <a:p>
            <a:pPr algn="l" fontAlgn="base">
              <a:spcAft>
                <a:spcPts val="1800"/>
              </a:spcAft>
            </a:pPr>
            <a:r>
              <a:rPr lang="vi-VN" sz="3600" b="1" i="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&lt;filter-name&gt;RequestLoggingFilter&lt;/filter-name&gt; &lt;!-- mandatory --&gt;</a:t>
            </a:r>
          </a:p>
          <a:p>
            <a:pPr algn="l" fontAlgn="base">
              <a:spcAft>
                <a:spcPts val="1800"/>
              </a:spcAft>
            </a:pPr>
            <a:r>
              <a:rPr lang="vi-VN" sz="3600" b="1" i="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&lt;filter-class&gt;com.journaldev.servlet.filters.RequestLoggingFilter&lt;/filter-class&gt; &lt;!-- mandatory --&gt;</a:t>
            </a:r>
          </a:p>
          <a:p>
            <a:pPr algn="l" fontAlgn="base">
              <a:spcAft>
                <a:spcPts val="1800"/>
              </a:spcAft>
            </a:pPr>
            <a:r>
              <a:rPr lang="vi-VN" sz="3600" b="1" i="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&lt;init-param&gt; &lt;!-- optional --&gt;</a:t>
            </a:r>
          </a:p>
          <a:p>
            <a:pPr algn="l" fontAlgn="base">
              <a:spcAft>
                <a:spcPts val="1800"/>
              </a:spcAft>
            </a:pPr>
            <a:r>
              <a:rPr lang="vi-VN" sz="3600" b="1" i="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&lt;param-name&gt;test&lt;/param-name&gt;</a:t>
            </a:r>
          </a:p>
          <a:p>
            <a:pPr algn="l" fontAlgn="base">
              <a:spcAft>
                <a:spcPts val="1800"/>
              </a:spcAft>
            </a:pPr>
            <a:r>
              <a:rPr lang="vi-VN" sz="3600" b="1" i="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&lt;param-value&gt;testValue&lt;/param-value&gt;</a:t>
            </a:r>
          </a:p>
          <a:p>
            <a:pPr algn="l" fontAlgn="base">
              <a:spcAft>
                <a:spcPts val="1800"/>
              </a:spcAft>
            </a:pPr>
            <a:r>
              <a:rPr lang="vi-VN" sz="3600" b="1" i="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&lt;/init-param&gt;</a:t>
            </a:r>
          </a:p>
          <a:p>
            <a:pPr algn="l" fontAlgn="base">
              <a:spcAft>
                <a:spcPts val="1800"/>
              </a:spcAft>
            </a:pPr>
            <a:r>
              <a:rPr lang="vi-VN" sz="3600" b="1" i="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&lt;/filter&gt;</a:t>
            </a:r>
          </a:p>
        </p:txBody>
      </p:sp>
    </p:spTree>
    <p:extLst>
      <p:ext uri="{BB962C8B-B14F-4D97-AF65-F5344CB8AC3E}">
        <p14:creationId xmlns:p14="http://schemas.microsoft.com/office/powerpoint/2010/main" val="18361339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8482" r="7236" b="36687"/>
          <a:stretch>
            <a:fillRect/>
          </a:stretch>
        </p:blipFill>
        <p:spPr>
          <a:xfrm>
            <a:off x="0" y="0"/>
            <a:ext cx="18288000" cy="10287000"/>
          </a:xfrm>
          <a:prstGeom prst="rect">
            <a:avLst/>
          </a:prstGeom>
        </p:spPr>
      </p:pic>
      <p:sp>
        <p:nvSpPr>
          <p:cNvPr id="3" name="TextBox 3"/>
          <p:cNvSpPr txBox="1"/>
          <p:nvPr/>
        </p:nvSpPr>
        <p:spPr>
          <a:xfrm>
            <a:off x="914400" y="190500"/>
            <a:ext cx="14677995" cy="1721562"/>
          </a:xfrm>
          <a:prstGeom prst="rect">
            <a:avLst/>
          </a:prstGeom>
        </p:spPr>
        <p:txBody>
          <a:bodyPr lIns="0" tIns="0" rIns="0" bIns="0" rtlCol="0" anchor="t">
            <a:spAutoFit/>
          </a:bodyPr>
          <a:lstStyle/>
          <a:p>
            <a:pPr marL="0" lvl="0" indent="0">
              <a:lnSpc>
                <a:spcPts val="14316"/>
              </a:lnSpc>
              <a:spcBef>
                <a:spcPct val="0"/>
              </a:spcBef>
            </a:pPr>
            <a:r>
              <a:rPr lang="vi-VN" sz="8800" b="1" dirty="0">
                <a:solidFill>
                  <a:srgbClr val="45F8BD"/>
                </a:solidFill>
                <a:latin typeface="Calibri" panose="020F0502020204030204" pitchFamily="34" charset="0"/>
                <a:ea typeface="Calibri" panose="020F0502020204030204" pitchFamily="34" charset="0"/>
                <a:cs typeface="Calibri" panose="020F0502020204030204" pitchFamily="34" charset="0"/>
              </a:rPr>
              <a:t>3.1. </a:t>
            </a:r>
            <a:r>
              <a:rPr lang="vi-VN" sz="8800" b="1" dirty="0">
                <a:solidFill>
                  <a:srgbClr val="FFFFFF"/>
                </a:solidFill>
                <a:latin typeface="Calibri" panose="020F0502020204030204" pitchFamily="34" charset="0"/>
                <a:ea typeface="Calibri" panose="020F0502020204030204" pitchFamily="34" charset="0"/>
                <a:cs typeface="Calibri" panose="020F0502020204030204" pitchFamily="34" charset="0"/>
              </a:rPr>
              <a:t>Filter là gì</a:t>
            </a:r>
            <a:endParaRPr lang="en-US" sz="8800" b="1" dirty="0">
              <a:solidFill>
                <a:srgbClr val="FFFFFF"/>
              </a:solidFill>
              <a:latin typeface="Calibri" panose="020F0502020204030204" pitchFamily="34" charset="0"/>
              <a:ea typeface="Calibri" panose="020F0502020204030204" pitchFamily="34" charset="0"/>
              <a:cs typeface="Calibri" panose="020F0502020204030204" pitchFamily="34" charset="0"/>
            </a:endParaRPr>
          </a:p>
        </p:txBody>
      </p:sp>
      <p:sp>
        <p:nvSpPr>
          <p:cNvPr id="12" name="TextBox 11">
            <a:extLst>
              <a:ext uri="{FF2B5EF4-FFF2-40B4-BE49-F238E27FC236}">
                <a16:creationId xmlns:a16="http://schemas.microsoft.com/office/drawing/2014/main" id="{9D1846AB-720A-33D2-18CD-2F9EC7D20DB5}"/>
              </a:ext>
            </a:extLst>
          </p:cNvPr>
          <p:cNvSpPr txBox="1"/>
          <p:nvPr/>
        </p:nvSpPr>
        <p:spPr>
          <a:xfrm>
            <a:off x="1066800" y="2324100"/>
            <a:ext cx="16154400" cy="646331"/>
          </a:xfrm>
          <a:prstGeom prst="rect">
            <a:avLst/>
          </a:prstGeom>
          <a:noFill/>
        </p:spPr>
        <p:txBody>
          <a:bodyPr wrap="square" rtlCol="0">
            <a:spAutoFit/>
          </a:bodyPr>
          <a:lstStyle/>
          <a:p>
            <a:pPr algn="l" fontAlgn="base">
              <a:spcAft>
                <a:spcPts val="1800"/>
              </a:spcAft>
            </a:pPr>
            <a:r>
              <a:rPr lang="vi-VN" sz="3600" b="1" i="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Cấu hình Filter (trong file web.xml)</a:t>
            </a:r>
          </a:p>
        </p:txBody>
      </p:sp>
      <p:sp>
        <p:nvSpPr>
          <p:cNvPr id="6" name="TextBox 5">
            <a:extLst>
              <a:ext uri="{FF2B5EF4-FFF2-40B4-BE49-F238E27FC236}">
                <a16:creationId xmlns:a16="http://schemas.microsoft.com/office/drawing/2014/main" id="{A3A993E1-80EE-DBDD-938D-D4955A7415C1}"/>
              </a:ext>
            </a:extLst>
          </p:cNvPr>
          <p:cNvSpPr txBox="1"/>
          <p:nvPr/>
        </p:nvSpPr>
        <p:spPr>
          <a:xfrm>
            <a:off x="1066800" y="3281645"/>
            <a:ext cx="16154400" cy="5124480"/>
          </a:xfrm>
          <a:prstGeom prst="rect">
            <a:avLst/>
          </a:prstGeom>
          <a:noFill/>
        </p:spPr>
        <p:txBody>
          <a:bodyPr wrap="square" rtlCol="0">
            <a:spAutoFit/>
          </a:bodyPr>
          <a:lstStyle/>
          <a:p>
            <a:pPr algn="l" fontAlgn="base">
              <a:spcAft>
                <a:spcPts val="1800"/>
              </a:spcAft>
            </a:pPr>
            <a:r>
              <a:rPr lang="vi-VN" sz="3600" b="1" i="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&lt;filter-mapping&gt;</a:t>
            </a:r>
          </a:p>
          <a:p>
            <a:pPr algn="l" fontAlgn="base">
              <a:spcAft>
                <a:spcPts val="1800"/>
              </a:spcAft>
            </a:pPr>
            <a:r>
              <a:rPr lang="vi-VN" sz="3600" b="1" i="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&lt;filter-name&gt;RequestLoggingFilter&lt;/filter-name&gt; &lt;!-- mandatory --&gt;</a:t>
            </a:r>
          </a:p>
          <a:p>
            <a:pPr algn="l" fontAlgn="base">
              <a:spcAft>
                <a:spcPts val="1800"/>
              </a:spcAft>
            </a:pPr>
            <a:r>
              <a:rPr lang="vi-VN" sz="3600" b="1" i="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&lt;url-pattern&gt;/*&lt;/url-pattern&gt; &lt;!-- either url-pattern or servlet-name is mandatory --&gt;</a:t>
            </a:r>
          </a:p>
          <a:p>
            <a:pPr algn="l" fontAlgn="base">
              <a:spcAft>
                <a:spcPts val="1800"/>
              </a:spcAft>
            </a:pPr>
            <a:r>
              <a:rPr lang="vi-VN" sz="3600" b="1" i="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&lt;servlet-name&gt;LoginServlet&lt;/servlet-name&gt;</a:t>
            </a:r>
          </a:p>
          <a:p>
            <a:pPr algn="l" fontAlgn="base">
              <a:spcAft>
                <a:spcPts val="1800"/>
              </a:spcAft>
            </a:pPr>
            <a:r>
              <a:rPr lang="vi-VN" sz="3600" b="1" i="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&lt;dispatcher&gt;REQUEST&lt;/dispatcher&gt;</a:t>
            </a:r>
          </a:p>
          <a:p>
            <a:pPr algn="l" fontAlgn="base">
              <a:spcAft>
                <a:spcPts val="1800"/>
              </a:spcAft>
            </a:pPr>
            <a:r>
              <a:rPr lang="vi-VN" sz="3600" b="1" i="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&lt;/filter-mapping&gt;</a:t>
            </a:r>
          </a:p>
        </p:txBody>
      </p:sp>
    </p:spTree>
    <p:extLst>
      <p:ext uri="{BB962C8B-B14F-4D97-AF65-F5344CB8AC3E}">
        <p14:creationId xmlns:p14="http://schemas.microsoft.com/office/powerpoint/2010/main" val="3633104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133030"/>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D91B16C5-C965-7449-3488-4BC9D54B4AB7}"/>
              </a:ext>
            </a:extLst>
          </p:cNvPr>
          <p:cNvPicPr>
            <a:picLocks noChangeAspect="1"/>
          </p:cNvPicPr>
          <p:nvPr/>
        </p:nvPicPr>
        <p:blipFill>
          <a:blip r:embed="rId3"/>
          <a:stretch>
            <a:fillRect/>
          </a:stretch>
        </p:blipFill>
        <p:spPr>
          <a:xfrm>
            <a:off x="2346690" y="3217360"/>
            <a:ext cx="13883910" cy="6747880"/>
          </a:xfrm>
          <a:prstGeom prst="rect">
            <a:avLst/>
          </a:prstGeom>
        </p:spPr>
      </p:pic>
      <p:sp>
        <p:nvSpPr>
          <p:cNvPr id="11" name="TextBox 3">
            <a:extLst>
              <a:ext uri="{FF2B5EF4-FFF2-40B4-BE49-F238E27FC236}">
                <a16:creationId xmlns:a16="http://schemas.microsoft.com/office/drawing/2014/main" id="{ECA2E176-8C5D-8FA6-52F3-9FA7E6972130}"/>
              </a:ext>
            </a:extLst>
          </p:cNvPr>
          <p:cNvSpPr txBox="1"/>
          <p:nvPr/>
        </p:nvSpPr>
        <p:spPr>
          <a:xfrm>
            <a:off x="1805002" y="190500"/>
            <a:ext cx="14677995" cy="1646220"/>
          </a:xfrm>
          <a:prstGeom prst="rect">
            <a:avLst/>
          </a:prstGeom>
        </p:spPr>
        <p:txBody>
          <a:bodyPr lIns="0" tIns="0" rIns="0" bIns="0" rtlCol="0" anchor="t">
            <a:spAutoFit/>
          </a:bodyPr>
          <a:lstStyle/>
          <a:p>
            <a:pPr marL="0" lvl="0" indent="0" algn="ctr">
              <a:lnSpc>
                <a:spcPts val="14316"/>
              </a:lnSpc>
              <a:spcBef>
                <a:spcPct val="0"/>
              </a:spcBef>
            </a:pPr>
            <a:r>
              <a:rPr lang="vi-VN" sz="7200" b="1" dirty="0">
                <a:solidFill>
                  <a:srgbClr val="45F8BD"/>
                </a:solidFill>
                <a:latin typeface="Calibri" panose="020F0502020204030204" pitchFamily="34" charset="0"/>
                <a:ea typeface="Calibri" panose="020F0502020204030204" pitchFamily="34" charset="0"/>
                <a:cs typeface="Calibri" panose="020F0502020204030204" pitchFamily="34" charset="0"/>
              </a:rPr>
              <a:t>Một số trường hợp sử dụng Filter</a:t>
            </a:r>
            <a:endParaRPr lang="en-US" sz="7200" b="1" dirty="0">
              <a:solidFill>
                <a:srgbClr val="FFFFFF"/>
              </a:solidFill>
              <a:latin typeface="Calibri" panose="020F0502020204030204" pitchFamily="34" charset="0"/>
              <a:ea typeface="Calibri" panose="020F0502020204030204" pitchFamily="34" charset="0"/>
              <a:cs typeface="Calibri" panose="020F0502020204030204" pitchFamily="34" charset="0"/>
            </a:endParaRPr>
          </a:p>
        </p:txBody>
      </p:sp>
      <p:sp>
        <p:nvSpPr>
          <p:cNvPr id="12" name="TextBox 11">
            <a:extLst>
              <a:ext uri="{FF2B5EF4-FFF2-40B4-BE49-F238E27FC236}">
                <a16:creationId xmlns:a16="http://schemas.microsoft.com/office/drawing/2014/main" id="{B5DF8C01-12D5-FCCF-B24E-BF71F52242C2}"/>
              </a:ext>
            </a:extLst>
          </p:cNvPr>
          <p:cNvSpPr txBox="1"/>
          <p:nvPr/>
        </p:nvSpPr>
        <p:spPr>
          <a:xfrm>
            <a:off x="1066799" y="2171700"/>
            <a:ext cx="16154400" cy="646331"/>
          </a:xfrm>
          <a:prstGeom prst="rect">
            <a:avLst/>
          </a:prstGeom>
          <a:noFill/>
        </p:spPr>
        <p:txBody>
          <a:bodyPr wrap="square" rtlCol="0">
            <a:spAutoFit/>
          </a:bodyPr>
          <a:lstStyle/>
          <a:p>
            <a:pPr algn="ctr" fontAlgn="base">
              <a:spcAft>
                <a:spcPts val="1800"/>
              </a:spcAft>
            </a:pPr>
            <a:r>
              <a:rPr lang="vi-VN" sz="3600" b="1" i="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Trường hợp 1</a:t>
            </a:r>
          </a:p>
        </p:txBody>
      </p:sp>
    </p:spTree>
    <p:extLst>
      <p:ext uri="{BB962C8B-B14F-4D97-AF65-F5344CB8AC3E}">
        <p14:creationId xmlns:p14="http://schemas.microsoft.com/office/powerpoint/2010/main" val="6942908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b="15466"/>
          <a:stretch>
            <a:fillRect/>
          </a:stretch>
        </p:blipFill>
        <p:spPr>
          <a:xfrm>
            <a:off x="0" y="537"/>
            <a:ext cx="18288000" cy="10287000"/>
          </a:xfrm>
          <a:prstGeom prst="rect">
            <a:avLst/>
          </a:prstGeom>
        </p:spPr>
      </p:pic>
      <p:sp>
        <p:nvSpPr>
          <p:cNvPr id="3" name="TextBox 3"/>
          <p:cNvSpPr txBox="1"/>
          <p:nvPr/>
        </p:nvSpPr>
        <p:spPr>
          <a:xfrm>
            <a:off x="2590800" y="1333500"/>
            <a:ext cx="14275672" cy="1657505"/>
          </a:xfrm>
          <a:prstGeom prst="rect">
            <a:avLst/>
          </a:prstGeom>
        </p:spPr>
        <p:txBody>
          <a:bodyPr lIns="0" tIns="0" rIns="0" bIns="0" rtlCol="0" anchor="t">
            <a:spAutoFit/>
          </a:bodyPr>
          <a:lstStyle/>
          <a:p>
            <a:pPr marL="0" lvl="0" indent="0">
              <a:lnSpc>
                <a:spcPts val="14316"/>
              </a:lnSpc>
              <a:spcBef>
                <a:spcPct val="0"/>
              </a:spcBef>
            </a:pPr>
            <a:r>
              <a:rPr lang="vi-VN" sz="11000" dirty="0">
                <a:solidFill>
                  <a:srgbClr val="45F8BD"/>
                </a:solidFill>
                <a:latin typeface="Barlow SemiCondensed Bold Bold" panose="020B0604020202020204" charset="0"/>
              </a:rPr>
              <a:t>1. </a:t>
            </a:r>
            <a:r>
              <a:rPr lang="vi-VN" sz="11000" dirty="0">
                <a:solidFill>
                  <a:srgbClr val="FFFFFF"/>
                </a:solidFill>
                <a:latin typeface="Barlow SemiCondensed Bold Bold" panose="020B0604020202020204" charset="0"/>
              </a:rPr>
              <a:t>SCOPE</a:t>
            </a:r>
            <a:endParaRPr lang="en-US" sz="11000" dirty="0">
              <a:solidFill>
                <a:srgbClr val="FFFFFF"/>
              </a:solidFill>
              <a:latin typeface="Barlow SemiCondensed Bold Bold" panose="020B0604020202020204" charset="0"/>
            </a:endParaRPr>
          </a:p>
        </p:txBody>
      </p:sp>
      <p:sp>
        <p:nvSpPr>
          <p:cNvPr id="4" name="AutoShape 4"/>
          <p:cNvSpPr/>
          <p:nvPr/>
        </p:nvSpPr>
        <p:spPr>
          <a:xfrm>
            <a:off x="-611831" y="9258300"/>
            <a:ext cx="19511662" cy="0"/>
          </a:xfrm>
          <a:prstGeom prst="line">
            <a:avLst/>
          </a:prstGeom>
          <a:ln w="28575" cap="rnd">
            <a:solidFill>
              <a:srgbClr val="45F8BD"/>
            </a:solidFill>
            <a:prstDash val="solid"/>
            <a:headEnd type="none" w="sm" len="sm"/>
            <a:tailEnd type="none" w="sm" len="sm"/>
          </a:ln>
        </p:spPr>
      </p:sp>
      <p:sp>
        <p:nvSpPr>
          <p:cNvPr id="5" name="TextBox 4">
            <a:extLst>
              <a:ext uri="{FF2B5EF4-FFF2-40B4-BE49-F238E27FC236}">
                <a16:creationId xmlns:a16="http://schemas.microsoft.com/office/drawing/2014/main" id="{D70B4B53-922D-3528-9AE3-81C807C7BD7B}"/>
              </a:ext>
            </a:extLst>
          </p:cNvPr>
          <p:cNvSpPr txBox="1"/>
          <p:nvPr/>
        </p:nvSpPr>
        <p:spPr>
          <a:xfrm>
            <a:off x="2590800" y="3974206"/>
            <a:ext cx="4851836" cy="707886"/>
          </a:xfrm>
          <a:prstGeom prst="rect">
            <a:avLst/>
          </a:prstGeom>
          <a:noFill/>
        </p:spPr>
        <p:txBody>
          <a:bodyPr wrap="square" rtlCol="0">
            <a:spAutoFit/>
          </a:bodyPr>
          <a:lstStyle/>
          <a:p>
            <a:r>
              <a:rPr lang="vi-VN" sz="4000" dirty="0">
                <a:solidFill>
                  <a:srgbClr val="45F8BD"/>
                </a:solidFill>
                <a:latin typeface="Bahnschrift SemiBold SemiConden" panose="020B0502040204020203" pitchFamily="34" charset="0"/>
                <a:sym typeface="Wingdings" panose="05000000000000000000" pitchFamily="2" charset="2"/>
              </a:rPr>
              <a:t> </a:t>
            </a:r>
            <a:r>
              <a:rPr lang="vi-VN" sz="4000" dirty="0">
                <a:solidFill>
                  <a:schemeClr val="bg1"/>
                </a:solidFill>
                <a:latin typeface="Bahnschrift SemiBold SemiConden" panose="020B0502040204020203" pitchFamily="34" charset="0"/>
              </a:rPr>
              <a:t>Application scope</a:t>
            </a:r>
            <a:endParaRPr lang="en-US" sz="4000" dirty="0">
              <a:solidFill>
                <a:schemeClr val="bg1"/>
              </a:solidFill>
              <a:latin typeface="Bahnschrift SemiBold SemiConden" panose="020B0502040204020203" pitchFamily="34" charset="0"/>
            </a:endParaRPr>
          </a:p>
        </p:txBody>
      </p:sp>
      <p:sp>
        <p:nvSpPr>
          <p:cNvPr id="6" name="TextBox 5">
            <a:extLst>
              <a:ext uri="{FF2B5EF4-FFF2-40B4-BE49-F238E27FC236}">
                <a16:creationId xmlns:a16="http://schemas.microsoft.com/office/drawing/2014/main" id="{2B967544-26A7-2BC2-C255-2D44A1378A44}"/>
              </a:ext>
            </a:extLst>
          </p:cNvPr>
          <p:cNvSpPr txBox="1"/>
          <p:nvPr/>
        </p:nvSpPr>
        <p:spPr>
          <a:xfrm>
            <a:off x="10744200" y="3974206"/>
            <a:ext cx="4851836" cy="707886"/>
          </a:xfrm>
          <a:prstGeom prst="rect">
            <a:avLst/>
          </a:prstGeom>
          <a:noFill/>
        </p:spPr>
        <p:txBody>
          <a:bodyPr wrap="square" rtlCol="0">
            <a:spAutoFit/>
          </a:bodyPr>
          <a:lstStyle/>
          <a:p>
            <a:r>
              <a:rPr lang="vi-VN" sz="4000" dirty="0">
                <a:solidFill>
                  <a:srgbClr val="45F8BD"/>
                </a:solidFill>
                <a:latin typeface="Bahnschrift SemiBold SemiConden" panose="020B0502040204020203" pitchFamily="34" charset="0"/>
                <a:sym typeface="Wingdings" panose="05000000000000000000" pitchFamily="2" charset="2"/>
              </a:rPr>
              <a:t> </a:t>
            </a:r>
            <a:r>
              <a:rPr lang="vi-VN" sz="4000" dirty="0">
                <a:solidFill>
                  <a:schemeClr val="bg1"/>
                </a:solidFill>
                <a:latin typeface="Bahnschrift SemiBold SemiConden" panose="020B0502040204020203" pitchFamily="34" charset="0"/>
                <a:sym typeface="Wingdings" panose="05000000000000000000" pitchFamily="2" charset="2"/>
              </a:rPr>
              <a:t>Request</a:t>
            </a:r>
            <a:r>
              <a:rPr lang="vi-VN" sz="4000" dirty="0">
                <a:solidFill>
                  <a:schemeClr val="bg1"/>
                </a:solidFill>
                <a:latin typeface="Bahnschrift SemiBold SemiConden" panose="020B0502040204020203" pitchFamily="34" charset="0"/>
              </a:rPr>
              <a:t> scope</a:t>
            </a:r>
            <a:endParaRPr lang="en-US" sz="4000" dirty="0">
              <a:solidFill>
                <a:schemeClr val="bg1"/>
              </a:solidFill>
              <a:latin typeface="Bahnschrift SemiBold SemiConden" panose="020B0502040204020203" pitchFamily="34" charset="0"/>
            </a:endParaRPr>
          </a:p>
        </p:txBody>
      </p:sp>
      <p:sp>
        <p:nvSpPr>
          <p:cNvPr id="7" name="TextBox 6">
            <a:extLst>
              <a:ext uri="{FF2B5EF4-FFF2-40B4-BE49-F238E27FC236}">
                <a16:creationId xmlns:a16="http://schemas.microsoft.com/office/drawing/2014/main" id="{3A2A4608-925A-BC0E-AC0C-19EC87CA0973}"/>
              </a:ext>
            </a:extLst>
          </p:cNvPr>
          <p:cNvSpPr txBox="1"/>
          <p:nvPr/>
        </p:nvSpPr>
        <p:spPr>
          <a:xfrm>
            <a:off x="2590800" y="6188214"/>
            <a:ext cx="4851836" cy="707886"/>
          </a:xfrm>
          <a:prstGeom prst="rect">
            <a:avLst/>
          </a:prstGeom>
          <a:noFill/>
        </p:spPr>
        <p:txBody>
          <a:bodyPr wrap="square" rtlCol="0">
            <a:spAutoFit/>
          </a:bodyPr>
          <a:lstStyle/>
          <a:p>
            <a:r>
              <a:rPr lang="vi-VN" sz="4000" dirty="0">
                <a:solidFill>
                  <a:srgbClr val="45F8BD"/>
                </a:solidFill>
                <a:latin typeface="Bahnschrift SemiBold SemiConden" panose="020B0502040204020203" pitchFamily="34" charset="0"/>
                <a:sym typeface="Wingdings" panose="05000000000000000000" pitchFamily="2" charset="2"/>
              </a:rPr>
              <a:t> </a:t>
            </a:r>
            <a:r>
              <a:rPr lang="vi-VN" sz="4000" dirty="0">
                <a:solidFill>
                  <a:schemeClr val="bg1"/>
                </a:solidFill>
                <a:latin typeface="Bahnschrift SemiBold SemiConden" panose="020B0502040204020203" pitchFamily="34" charset="0"/>
                <a:sym typeface="Wingdings" panose="05000000000000000000" pitchFamily="2" charset="2"/>
              </a:rPr>
              <a:t>Session</a:t>
            </a:r>
            <a:r>
              <a:rPr lang="vi-VN" sz="4000" dirty="0">
                <a:solidFill>
                  <a:schemeClr val="bg1"/>
                </a:solidFill>
                <a:latin typeface="Bahnschrift SemiBold SemiConden" panose="020B0502040204020203" pitchFamily="34" charset="0"/>
              </a:rPr>
              <a:t> scope</a:t>
            </a:r>
            <a:endParaRPr lang="en-US" sz="4000" dirty="0">
              <a:solidFill>
                <a:schemeClr val="bg1"/>
              </a:solidFill>
              <a:latin typeface="Bahnschrift SemiBold SemiConden" panose="020B0502040204020203" pitchFamily="34" charset="0"/>
            </a:endParaRPr>
          </a:p>
        </p:txBody>
      </p:sp>
      <p:sp>
        <p:nvSpPr>
          <p:cNvPr id="8" name="TextBox 7">
            <a:extLst>
              <a:ext uri="{FF2B5EF4-FFF2-40B4-BE49-F238E27FC236}">
                <a16:creationId xmlns:a16="http://schemas.microsoft.com/office/drawing/2014/main" id="{0CB288C8-9637-CBD1-1B10-FD72FC6C5F29}"/>
              </a:ext>
            </a:extLst>
          </p:cNvPr>
          <p:cNvSpPr txBox="1"/>
          <p:nvPr/>
        </p:nvSpPr>
        <p:spPr>
          <a:xfrm>
            <a:off x="10744200" y="6188214"/>
            <a:ext cx="4851836" cy="707886"/>
          </a:xfrm>
          <a:prstGeom prst="rect">
            <a:avLst/>
          </a:prstGeom>
          <a:noFill/>
        </p:spPr>
        <p:txBody>
          <a:bodyPr wrap="square" rtlCol="0">
            <a:spAutoFit/>
          </a:bodyPr>
          <a:lstStyle/>
          <a:p>
            <a:r>
              <a:rPr lang="vi-VN" sz="4000" dirty="0">
                <a:solidFill>
                  <a:srgbClr val="45F8BD"/>
                </a:solidFill>
                <a:latin typeface="Bahnschrift SemiBold SemiConden" panose="020B0502040204020203" pitchFamily="34" charset="0"/>
                <a:sym typeface="Wingdings" panose="05000000000000000000" pitchFamily="2" charset="2"/>
              </a:rPr>
              <a:t> </a:t>
            </a:r>
            <a:r>
              <a:rPr lang="vi-VN" sz="4000" dirty="0">
                <a:solidFill>
                  <a:schemeClr val="bg1"/>
                </a:solidFill>
                <a:latin typeface="Bahnschrift SemiBold SemiConden" panose="020B0502040204020203" pitchFamily="34" charset="0"/>
                <a:sym typeface="Wingdings" panose="05000000000000000000" pitchFamily="2" charset="2"/>
              </a:rPr>
              <a:t>JSP page</a:t>
            </a:r>
            <a:r>
              <a:rPr lang="vi-VN" sz="4000" dirty="0">
                <a:solidFill>
                  <a:schemeClr val="bg1"/>
                </a:solidFill>
                <a:latin typeface="Bahnschrift SemiBold SemiConden" panose="020B0502040204020203" pitchFamily="34" charset="0"/>
              </a:rPr>
              <a:t> scope</a:t>
            </a:r>
            <a:endParaRPr lang="en-US" sz="4000" dirty="0">
              <a:solidFill>
                <a:schemeClr val="bg1"/>
              </a:solidFill>
              <a:latin typeface="Bahnschrift SemiBold SemiConden" panose="020B0502040204020203" pitchFamily="34" charset="0"/>
            </a:endParaRPr>
          </a:p>
        </p:txBody>
      </p:sp>
    </p:spTree>
    <p:extLst>
      <p:ext uri="{BB962C8B-B14F-4D97-AF65-F5344CB8AC3E}">
        <p14:creationId xmlns:p14="http://schemas.microsoft.com/office/powerpoint/2010/main" val="17147327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133030"/>
        </a:solidFill>
        <a:effectLst/>
      </p:bgPr>
    </p:bg>
    <p:spTree>
      <p:nvGrpSpPr>
        <p:cNvPr id="1" name=""/>
        <p:cNvGrpSpPr/>
        <p:nvPr/>
      </p:nvGrpSpPr>
      <p:grpSpPr>
        <a:xfrm>
          <a:off x="0" y="0"/>
          <a:ext cx="0" cy="0"/>
          <a:chOff x="0" y="0"/>
          <a:chExt cx="0" cy="0"/>
        </a:xfrm>
      </p:grpSpPr>
      <p:sp>
        <p:nvSpPr>
          <p:cNvPr id="11" name="TextBox 3">
            <a:extLst>
              <a:ext uri="{FF2B5EF4-FFF2-40B4-BE49-F238E27FC236}">
                <a16:creationId xmlns:a16="http://schemas.microsoft.com/office/drawing/2014/main" id="{ECA2E176-8C5D-8FA6-52F3-9FA7E6972130}"/>
              </a:ext>
            </a:extLst>
          </p:cNvPr>
          <p:cNvSpPr txBox="1"/>
          <p:nvPr/>
        </p:nvSpPr>
        <p:spPr>
          <a:xfrm>
            <a:off x="1805002" y="190500"/>
            <a:ext cx="14677995" cy="1646220"/>
          </a:xfrm>
          <a:prstGeom prst="rect">
            <a:avLst/>
          </a:prstGeom>
        </p:spPr>
        <p:txBody>
          <a:bodyPr lIns="0" tIns="0" rIns="0" bIns="0" rtlCol="0" anchor="t">
            <a:spAutoFit/>
          </a:bodyPr>
          <a:lstStyle/>
          <a:p>
            <a:pPr marL="0" lvl="0" indent="0" algn="ctr">
              <a:lnSpc>
                <a:spcPts val="14316"/>
              </a:lnSpc>
              <a:spcBef>
                <a:spcPct val="0"/>
              </a:spcBef>
            </a:pPr>
            <a:r>
              <a:rPr lang="vi-VN" sz="7200" b="1" dirty="0">
                <a:solidFill>
                  <a:srgbClr val="45F8BD"/>
                </a:solidFill>
                <a:latin typeface="Calibri" panose="020F0502020204030204" pitchFamily="34" charset="0"/>
                <a:ea typeface="Calibri" panose="020F0502020204030204" pitchFamily="34" charset="0"/>
                <a:cs typeface="Calibri" panose="020F0502020204030204" pitchFamily="34" charset="0"/>
              </a:rPr>
              <a:t>Một số trường hợp sử dụng Filter</a:t>
            </a:r>
            <a:endParaRPr lang="en-US" sz="7200" b="1" dirty="0">
              <a:solidFill>
                <a:srgbClr val="FFFFFF"/>
              </a:solidFill>
              <a:latin typeface="Calibri" panose="020F0502020204030204" pitchFamily="34" charset="0"/>
              <a:ea typeface="Calibri" panose="020F0502020204030204" pitchFamily="34" charset="0"/>
              <a:cs typeface="Calibri" panose="020F0502020204030204" pitchFamily="34" charset="0"/>
            </a:endParaRPr>
          </a:p>
        </p:txBody>
      </p:sp>
      <p:sp>
        <p:nvSpPr>
          <p:cNvPr id="12" name="TextBox 11">
            <a:extLst>
              <a:ext uri="{FF2B5EF4-FFF2-40B4-BE49-F238E27FC236}">
                <a16:creationId xmlns:a16="http://schemas.microsoft.com/office/drawing/2014/main" id="{B5DF8C01-12D5-FCCF-B24E-BF71F52242C2}"/>
              </a:ext>
            </a:extLst>
          </p:cNvPr>
          <p:cNvSpPr txBox="1"/>
          <p:nvPr/>
        </p:nvSpPr>
        <p:spPr>
          <a:xfrm>
            <a:off x="1066799" y="2171700"/>
            <a:ext cx="16154400" cy="646331"/>
          </a:xfrm>
          <a:prstGeom prst="rect">
            <a:avLst/>
          </a:prstGeom>
          <a:noFill/>
        </p:spPr>
        <p:txBody>
          <a:bodyPr wrap="square" rtlCol="0">
            <a:spAutoFit/>
          </a:bodyPr>
          <a:lstStyle/>
          <a:p>
            <a:pPr algn="ctr" fontAlgn="base">
              <a:spcAft>
                <a:spcPts val="1800"/>
              </a:spcAft>
            </a:pPr>
            <a:r>
              <a:rPr lang="vi-VN" sz="3600" b="1" i="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Trường hợp 2</a:t>
            </a:r>
          </a:p>
        </p:txBody>
      </p:sp>
      <p:pic>
        <p:nvPicPr>
          <p:cNvPr id="2" name="Picture 1">
            <a:extLst>
              <a:ext uri="{FF2B5EF4-FFF2-40B4-BE49-F238E27FC236}">
                <a16:creationId xmlns:a16="http://schemas.microsoft.com/office/drawing/2014/main" id="{959C3477-B4F9-21B8-F5E0-13608F3820E1}"/>
              </a:ext>
            </a:extLst>
          </p:cNvPr>
          <p:cNvPicPr>
            <a:picLocks noChangeAspect="1"/>
          </p:cNvPicPr>
          <p:nvPr/>
        </p:nvPicPr>
        <p:blipFill>
          <a:blip r:embed="rId3"/>
          <a:stretch>
            <a:fillRect/>
          </a:stretch>
        </p:blipFill>
        <p:spPr>
          <a:xfrm>
            <a:off x="2160103" y="3695700"/>
            <a:ext cx="13967792" cy="5181602"/>
          </a:xfrm>
          <a:prstGeom prst="rect">
            <a:avLst/>
          </a:prstGeom>
        </p:spPr>
      </p:pic>
    </p:spTree>
    <p:extLst>
      <p:ext uri="{BB962C8B-B14F-4D97-AF65-F5344CB8AC3E}">
        <p14:creationId xmlns:p14="http://schemas.microsoft.com/office/powerpoint/2010/main" val="7408321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133030"/>
        </a:solidFill>
        <a:effectLst/>
      </p:bgPr>
    </p:bg>
    <p:spTree>
      <p:nvGrpSpPr>
        <p:cNvPr id="1" name=""/>
        <p:cNvGrpSpPr/>
        <p:nvPr/>
      </p:nvGrpSpPr>
      <p:grpSpPr>
        <a:xfrm>
          <a:off x="0" y="0"/>
          <a:ext cx="0" cy="0"/>
          <a:chOff x="0" y="0"/>
          <a:chExt cx="0" cy="0"/>
        </a:xfrm>
      </p:grpSpPr>
      <p:sp>
        <p:nvSpPr>
          <p:cNvPr id="11" name="TextBox 3">
            <a:extLst>
              <a:ext uri="{FF2B5EF4-FFF2-40B4-BE49-F238E27FC236}">
                <a16:creationId xmlns:a16="http://schemas.microsoft.com/office/drawing/2014/main" id="{ECA2E176-8C5D-8FA6-52F3-9FA7E6972130}"/>
              </a:ext>
            </a:extLst>
          </p:cNvPr>
          <p:cNvSpPr txBox="1"/>
          <p:nvPr/>
        </p:nvSpPr>
        <p:spPr>
          <a:xfrm>
            <a:off x="1805002" y="190500"/>
            <a:ext cx="14677995" cy="1646220"/>
          </a:xfrm>
          <a:prstGeom prst="rect">
            <a:avLst/>
          </a:prstGeom>
        </p:spPr>
        <p:txBody>
          <a:bodyPr lIns="0" tIns="0" rIns="0" bIns="0" rtlCol="0" anchor="t">
            <a:spAutoFit/>
          </a:bodyPr>
          <a:lstStyle/>
          <a:p>
            <a:pPr marL="0" lvl="0" indent="0" algn="ctr">
              <a:lnSpc>
                <a:spcPts val="14316"/>
              </a:lnSpc>
              <a:spcBef>
                <a:spcPct val="0"/>
              </a:spcBef>
            </a:pPr>
            <a:r>
              <a:rPr lang="vi-VN" sz="7200" b="1" dirty="0">
                <a:solidFill>
                  <a:srgbClr val="45F8BD"/>
                </a:solidFill>
                <a:latin typeface="Calibri" panose="020F0502020204030204" pitchFamily="34" charset="0"/>
                <a:ea typeface="Calibri" panose="020F0502020204030204" pitchFamily="34" charset="0"/>
                <a:cs typeface="Calibri" panose="020F0502020204030204" pitchFamily="34" charset="0"/>
              </a:rPr>
              <a:t>Một số trường hợp sử dụng Filter</a:t>
            </a:r>
            <a:endParaRPr lang="en-US" sz="7200" b="1" dirty="0">
              <a:solidFill>
                <a:srgbClr val="FFFFFF"/>
              </a:solidFill>
              <a:latin typeface="Calibri" panose="020F0502020204030204" pitchFamily="34" charset="0"/>
              <a:ea typeface="Calibri" panose="020F0502020204030204" pitchFamily="34" charset="0"/>
              <a:cs typeface="Calibri" panose="020F0502020204030204" pitchFamily="34" charset="0"/>
            </a:endParaRPr>
          </a:p>
        </p:txBody>
      </p:sp>
      <p:sp>
        <p:nvSpPr>
          <p:cNvPr id="12" name="TextBox 11">
            <a:extLst>
              <a:ext uri="{FF2B5EF4-FFF2-40B4-BE49-F238E27FC236}">
                <a16:creationId xmlns:a16="http://schemas.microsoft.com/office/drawing/2014/main" id="{B5DF8C01-12D5-FCCF-B24E-BF71F52242C2}"/>
              </a:ext>
            </a:extLst>
          </p:cNvPr>
          <p:cNvSpPr txBox="1"/>
          <p:nvPr/>
        </p:nvSpPr>
        <p:spPr>
          <a:xfrm>
            <a:off x="1066799" y="2171700"/>
            <a:ext cx="16154400" cy="646331"/>
          </a:xfrm>
          <a:prstGeom prst="rect">
            <a:avLst/>
          </a:prstGeom>
          <a:noFill/>
        </p:spPr>
        <p:txBody>
          <a:bodyPr wrap="square" rtlCol="0">
            <a:spAutoFit/>
          </a:bodyPr>
          <a:lstStyle/>
          <a:p>
            <a:pPr algn="ctr" fontAlgn="base">
              <a:spcAft>
                <a:spcPts val="1800"/>
              </a:spcAft>
            </a:pPr>
            <a:r>
              <a:rPr lang="vi-VN" sz="3600" b="1" i="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Trường hợp 3</a:t>
            </a:r>
          </a:p>
        </p:txBody>
      </p:sp>
      <p:pic>
        <p:nvPicPr>
          <p:cNvPr id="2" name="Picture 1">
            <a:extLst>
              <a:ext uri="{FF2B5EF4-FFF2-40B4-BE49-F238E27FC236}">
                <a16:creationId xmlns:a16="http://schemas.microsoft.com/office/drawing/2014/main" id="{8D9219BD-3CCD-4DFB-E6A8-915255D53B66}"/>
              </a:ext>
            </a:extLst>
          </p:cNvPr>
          <p:cNvPicPr>
            <a:picLocks noChangeAspect="1"/>
          </p:cNvPicPr>
          <p:nvPr/>
        </p:nvPicPr>
        <p:blipFill>
          <a:blip r:embed="rId3"/>
          <a:stretch>
            <a:fillRect/>
          </a:stretch>
        </p:blipFill>
        <p:spPr>
          <a:xfrm>
            <a:off x="2025040" y="2818031"/>
            <a:ext cx="14237918" cy="6705600"/>
          </a:xfrm>
          <a:prstGeom prst="rect">
            <a:avLst/>
          </a:prstGeom>
        </p:spPr>
      </p:pic>
    </p:spTree>
    <p:extLst>
      <p:ext uri="{BB962C8B-B14F-4D97-AF65-F5344CB8AC3E}">
        <p14:creationId xmlns:p14="http://schemas.microsoft.com/office/powerpoint/2010/main" val="34510705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133030"/>
        </a:solidFill>
        <a:effectLst/>
      </p:bgPr>
    </p:bg>
    <p:spTree>
      <p:nvGrpSpPr>
        <p:cNvPr id="1" name=""/>
        <p:cNvGrpSpPr/>
        <p:nvPr/>
      </p:nvGrpSpPr>
      <p:grpSpPr>
        <a:xfrm>
          <a:off x="0" y="0"/>
          <a:ext cx="0" cy="0"/>
          <a:chOff x="0" y="0"/>
          <a:chExt cx="0" cy="0"/>
        </a:xfrm>
      </p:grpSpPr>
      <p:sp>
        <p:nvSpPr>
          <p:cNvPr id="11" name="TextBox 3">
            <a:extLst>
              <a:ext uri="{FF2B5EF4-FFF2-40B4-BE49-F238E27FC236}">
                <a16:creationId xmlns:a16="http://schemas.microsoft.com/office/drawing/2014/main" id="{ECA2E176-8C5D-8FA6-52F3-9FA7E6972130}"/>
              </a:ext>
            </a:extLst>
          </p:cNvPr>
          <p:cNvSpPr txBox="1"/>
          <p:nvPr/>
        </p:nvSpPr>
        <p:spPr>
          <a:xfrm>
            <a:off x="1805002" y="190500"/>
            <a:ext cx="14677995" cy="1646220"/>
          </a:xfrm>
          <a:prstGeom prst="rect">
            <a:avLst/>
          </a:prstGeom>
        </p:spPr>
        <p:txBody>
          <a:bodyPr lIns="0" tIns="0" rIns="0" bIns="0" rtlCol="0" anchor="t">
            <a:spAutoFit/>
          </a:bodyPr>
          <a:lstStyle/>
          <a:p>
            <a:pPr marL="0" lvl="0" indent="0" algn="ctr">
              <a:lnSpc>
                <a:spcPts val="14316"/>
              </a:lnSpc>
              <a:spcBef>
                <a:spcPct val="0"/>
              </a:spcBef>
            </a:pPr>
            <a:r>
              <a:rPr lang="vi-VN" sz="7200" b="1" dirty="0">
                <a:solidFill>
                  <a:srgbClr val="45F8BD"/>
                </a:solidFill>
                <a:latin typeface="Calibri" panose="020F0502020204030204" pitchFamily="34" charset="0"/>
                <a:ea typeface="Calibri" panose="020F0502020204030204" pitchFamily="34" charset="0"/>
                <a:cs typeface="Calibri" panose="020F0502020204030204" pitchFamily="34" charset="0"/>
              </a:rPr>
              <a:t>Các phương thức Servlet Filter</a:t>
            </a:r>
            <a:endParaRPr lang="en-US" sz="7200" b="1" dirty="0">
              <a:solidFill>
                <a:srgbClr val="FFFFFF"/>
              </a:solidFill>
              <a:latin typeface="Calibri" panose="020F0502020204030204" pitchFamily="34" charset="0"/>
              <a:ea typeface="Calibri" panose="020F0502020204030204" pitchFamily="34" charset="0"/>
              <a:cs typeface="Calibri" panose="020F0502020204030204" pitchFamily="34" charset="0"/>
            </a:endParaRPr>
          </a:p>
        </p:txBody>
      </p:sp>
      <p:graphicFrame>
        <p:nvGraphicFramePr>
          <p:cNvPr id="4" name="Table 4">
            <a:extLst>
              <a:ext uri="{FF2B5EF4-FFF2-40B4-BE49-F238E27FC236}">
                <a16:creationId xmlns:a16="http://schemas.microsoft.com/office/drawing/2014/main" id="{D0DE5D52-E7C4-1FBB-6ABF-9A6BD89BFB74}"/>
              </a:ext>
            </a:extLst>
          </p:cNvPr>
          <p:cNvGraphicFramePr>
            <a:graphicFrameLocks noGrp="1"/>
          </p:cNvGraphicFramePr>
          <p:nvPr>
            <p:extLst>
              <p:ext uri="{D42A27DB-BD31-4B8C-83A1-F6EECF244321}">
                <p14:modId xmlns:p14="http://schemas.microsoft.com/office/powerpoint/2010/main" val="2247467030"/>
              </p:ext>
            </p:extLst>
          </p:nvPr>
        </p:nvGraphicFramePr>
        <p:xfrm>
          <a:off x="2133598" y="3872330"/>
          <a:ext cx="14020801" cy="3596640"/>
        </p:xfrm>
        <a:graphic>
          <a:graphicData uri="http://schemas.openxmlformats.org/drawingml/2006/table">
            <a:tbl>
              <a:tblPr firstRow="1" bandRow="1">
                <a:tableStyleId>{073A0DAA-6AF3-43AB-8588-CEC1D06C72B9}</a:tableStyleId>
              </a:tblPr>
              <a:tblGrid>
                <a:gridCol w="914401">
                  <a:extLst>
                    <a:ext uri="{9D8B030D-6E8A-4147-A177-3AD203B41FA5}">
                      <a16:colId xmlns:a16="http://schemas.microsoft.com/office/drawing/2014/main" val="593400775"/>
                    </a:ext>
                  </a:extLst>
                </a:gridCol>
                <a:gridCol w="4343400">
                  <a:extLst>
                    <a:ext uri="{9D8B030D-6E8A-4147-A177-3AD203B41FA5}">
                      <a16:colId xmlns:a16="http://schemas.microsoft.com/office/drawing/2014/main" val="2395493740"/>
                    </a:ext>
                  </a:extLst>
                </a:gridCol>
                <a:gridCol w="8763000">
                  <a:extLst>
                    <a:ext uri="{9D8B030D-6E8A-4147-A177-3AD203B41FA5}">
                      <a16:colId xmlns:a16="http://schemas.microsoft.com/office/drawing/2014/main" val="4228685771"/>
                    </a:ext>
                  </a:extLst>
                </a:gridCol>
              </a:tblGrid>
              <a:tr h="762000">
                <a:tc>
                  <a:txBody>
                    <a:bodyPr/>
                    <a:lstStyle/>
                    <a:p>
                      <a:pPr algn="ctr"/>
                      <a:r>
                        <a:rPr lang="en-US" sz="2400" dirty="0">
                          <a:latin typeface="Calibri" panose="020F0502020204030204" pitchFamily="34" charset="0"/>
                          <a:ea typeface="Calibri" panose="020F0502020204030204" pitchFamily="34" charset="0"/>
                          <a:cs typeface="Calibri" panose="020F0502020204030204" pitchFamily="34" charset="0"/>
                        </a:rPr>
                        <a:t>STT</a:t>
                      </a:r>
                    </a:p>
                  </a:txBody>
                  <a:tcPr>
                    <a:solidFill>
                      <a:srgbClr val="45F8BD"/>
                    </a:solidFill>
                  </a:tcPr>
                </a:tc>
                <a:tc>
                  <a:txBody>
                    <a:bodyPr/>
                    <a:lstStyle/>
                    <a:p>
                      <a:pPr algn="ctr"/>
                      <a:r>
                        <a:rPr lang="vi-VN" sz="2400" dirty="0">
                          <a:latin typeface="Calibri" panose="020F0502020204030204" pitchFamily="34" charset="0"/>
                          <a:ea typeface="Calibri" panose="020F0502020204030204" pitchFamily="34" charset="0"/>
                          <a:cs typeface="Calibri" panose="020F0502020204030204" pitchFamily="34" charset="0"/>
                        </a:rPr>
                        <a:t>Phương thức</a:t>
                      </a:r>
                      <a:endParaRPr lang="en-US" sz="2400" dirty="0">
                        <a:latin typeface="Calibri" panose="020F0502020204030204" pitchFamily="34" charset="0"/>
                        <a:ea typeface="Calibri" panose="020F0502020204030204" pitchFamily="34" charset="0"/>
                        <a:cs typeface="Calibri" panose="020F0502020204030204" pitchFamily="34" charset="0"/>
                      </a:endParaRPr>
                    </a:p>
                  </a:txBody>
                  <a:tcPr>
                    <a:solidFill>
                      <a:srgbClr val="45F8BD"/>
                    </a:solidFill>
                  </a:tcPr>
                </a:tc>
                <a:tc>
                  <a:txBody>
                    <a:bodyPr/>
                    <a:lstStyle/>
                    <a:p>
                      <a:pPr algn="ctr"/>
                      <a:r>
                        <a:rPr lang="vi-VN" sz="2400" dirty="0">
                          <a:latin typeface="Calibri" panose="020F0502020204030204" pitchFamily="34" charset="0"/>
                          <a:ea typeface="Calibri" panose="020F0502020204030204" pitchFamily="34" charset="0"/>
                          <a:cs typeface="Calibri" panose="020F0502020204030204" pitchFamily="34" charset="0"/>
                        </a:rPr>
                        <a:t>Miêu tả</a:t>
                      </a:r>
                      <a:endParaRPr lang="en-US" sz="2400" dirty="0">
                        <a:latin typeface="Calibri" panose="020F0502020204030204" pitchFamily="34" charset="0"/>
                        <a:ea typeface="Calibri" panose="020F0502020204030204" pitchFamily="34" charset="0"/>
                        <a:cs typeface="Calibri" panose="020F0502020204030204" pitchFamily="34" charset="0"/>
                      </a:endParaRPr>
                    </a:p>
                  </a:txBody>
                  <a:tcPr>
                    <a:solidFill>
                      <a:srgbClr val="45F8BD"/>
                    </a:solidFill>
                  </a:tcPr>
                </a:tc>
                <a:extLst>
                  <a:ext uri="{0D108BD9-81ED-4DB2-BD59-A6C34878D82A}">
                    <a16:rowId xmlns:a16="http://schemas.microsoft.com/office/drawing/2014/main" val="3350165346"/>
                  </a:ext>
                </a:extLst>
              </a:tr>
              <a:tr h="619760">
                <a:tc>
                  <a:txBody>
                    <a:bodyPr/>
                    <a:lstStyle/>
                    <a:p>
                      <a:pPr algn="ctr"/>
                      <a:r>
                        <a:rPr lang="en-US" b="1" dirty="0">
                          <a:solidFill>
                            <a:schemeClr val="bg1"/>
                          </a:solidFill>
                          <a:latin typeface="Calibri" panose="020F0502020204030204" pitchFamily="34" charset="0"/>
                          <a:ea typeface="Calibri" panose="020F0502020204030204" pitchFamily="34" charset="0"/>
                          <a:cs typeface="Calibri" panose="020F0502020204030204" pitchFamily="34" charset="0"/>
                        </a:rPr>
                        <a:t>1</a:t>
                      </a:r>
                    </a:p>
                  </a:txBody>
                  <a:tcPr>
                    <a:noFill/>
                  </a:tcPr>
                </a:tc>
                <a:tc>
                  <a:txBody>
                    <a:bodyPr/>
                    <a:lstStyle/>
                    <a:p>
                      <a:pPr algn="l"/>
                      <a:r>
                        <a:rPr lang="en-US" sz="2400" b="1" dirty="0">
                          <a:solidFill>
                            <a:schemeClr val="bg1"/>
                          </a:solidFill>
                          <a:latin typeface="Calibri" panose="020F0502020204030204" pitchFamily="34" charset="0"/>
                          <a:ea typeface="Calibri" panose="020F0502020204030204" pitchFamily="34" charset="0"/>
                          <a:cs typeface="Calibri" panose="020F0502020204030204" pitchFamily="34" charset="0"/>
                        </a:rPr>
                        <a:t>public void </a:t>
                      </a:r>
                      <a:r>
                        <a:rPr lang="en-US" sz="2400" b="1" dirty="0" err="1">
                          <a:solidFill>
                            <a:schemeClr val="bg1"/>
                          </a:solidFill>
                          <a:latin typeface="Calibri" panose="020F0502020204030204" pitchFamily="34" charset="0"/>
                          <a:ea typeface="Calibri" panose="020F0502020204030204" pitchFamily="34" charset="0"/>
                          <a:cs typeface="Calibri" panose="020F0502020204030204" pitchFamily="34" charset="0"/>
                        </a:rPr>
                        <a:t>doFilter</a:t>
                      </a:r>
                      <a:r>
                        <a:rPr lang="en-US" sz="2400" b="1" dirty="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en-US" sz="2400" b="1" dirty="0" err="1">
                          <a:solidFill>
                            <a:schemeClr val="bg1"/>
                          </a:solidFill>
                          <a:latin typeface="Calibri" panose="020F0502020204030204" pitchFamily="34" charset="0"/>
                          <a:ea typeface="Calibri" panose="020F0502020204030204" pitchFamily="34" charset="0"/>
                          <a:cs typeface="Calibri" panose="020F0502020204030204" pitchFamily="34" charset="0"/>
                        </a:rPr>
                        <a:t>ServletRequest</a:t>
                      </a:r>
                      <a:r>
                        <a:rPr lang="en-US" sz="2400" b="1" dirty="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en-US" sz="2400" b="1" dirty="0" err="1">
                          <a:solidFill>
                            <a:schemeClr val="bg1"/>
                          </a:solidFill>
                          <a:latin typeface="Calibri" panose="020F0502020204030204" pitchFamily="34" charset="0"/>
                          <a:ea typeface="Calibri" panose="020F0502020204030204" pitchFamily="34" charset="0"/>
                          <a:cs typeface="Calibri" panose="020F0502020204030204" pitchFamily="34" charset="0"/>
                        </a:rPr>
                        <a:t>ServletResponse</a:t>
                      </a:r>
                      <a:r>
                        <a:rPr lang="en-US" sz="2400" b="1" dirty="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en-US" sz="2400" b="1" dirty="0" err="1">
                          <a:solidFill>
                            <a:schemeClr val="bg1"/>
                          </a:solidFill>
                          <a:latin typeface="Calibri" panose="020F0502020204030204" pitchFamily="34" charset="0"/>
                          <a:ea typeface="Calibri" panose="020F0502020204030204" pitchFamily="34" charset="0"/>
                          <a:cs typeface="Calibri" panose="020F0502020204030204" pitchFamily="34" charset="0"/>
                        </a:rPr>
                        <a:t>FilterChain</a:t>
                      </a:r>
                      <a:r>
                        <a:rPr lang="en-US" sz="2400" b="1" dirty="0">
                          <a:solidFill>
                            <a:schemeClr val="bg1"/>
                          </a:solidFill>
                          <a:latin typeface="Calibri" panose="020F0502020204030204" pitchFamily="34" charset="0"/>
                          <a:ea typeface="Calibri" panose="020F0502020204030204" pitchFamily="34" charset="0"/>
                          <a:cs typeface="Calibri" panose="020F0502020204030204" pitchFamily="34" charset="0"/>
                        </a:rPr>
                        <a:t>)</a:t>
                      </a:r>
                    </a:p>
                  </a:txBody>
                  <a:tcPr>
                    <a:noFill/>
                  </a:tcPr>
                </a:tc>
                <a:tc>
                  <a:txBody>
                    <a:bodyPr/>
                    <a:lstStyle/>
                    <a:p>
                      <a:pPr algn="l"/>
                      <a:r>
                        <a:rPr lang="vi-VN" sz="2400" b="1" dirty="0">
                          <a:solidFill>
                            <a:schemeClr val="bg1"/>
                          </a:solidFill>
                          <a:latin typeface="Calibri" panose="020F0502020204030204" pitchFamily="34" charset="0"/>
                          <a:ea typeface="Calibri" panose="020F0502020204030204" pitchFamily="34" charset="0"/>
                          <a:cs typeface="Calibri" panose="020F0502020204030204" pitchFamily="34" charset="0"/>
                        </a:rPr>
                        <a:t>Phương thức này được gọi bởi container mỗi khi một cặp request/response được truyền thông qua chain.</a:t>
                      </a:r>
                      <a:endParaRPr lang="en-US" sz="2400" b="1" dirty="0">
                        <a:solidFill>
                          <a:schemeClr val="bg1"/>
                        </a:solidFill>
                        <a:latin typeface="Calibri" panose="020F0502020204030204" pitchFamily="34" charset="0"/>
                        <a:ea typeface="Calibri" panose="020F0502020204030204" pitchFamily="34" charset="0"/>
                        <a:cs typeface="Calibri" panose="020F0502020204030204" pitchFamily="34" charset="0"/>
                      </a:endParaRPr>
                    </a:p>
                  </a:txBody>
                  <a:tcPr>
                    <a:noFill/>
                  </a:tcPr>
                </a:tc>
                <a:extLst>
                  <a:ext uri="{0D108BD9-81ED-4DB2-BD59-A6C34878D82A}">
                    <a16:rowId xmlns:a16="http://schemas.microsoft.com/office/drawing/2014/main" val="3768424478"/>
                  </a:ext>
                </a:extLst>
              </a:tr>
              <a:tr h="619760">
                <a:tc>
                  <a:txBody>
                    <a:bodyPr/>
                    <a:lstStyle/>
                    <a:p>
                      <a:pPr algn="ctr"/>
                      <a:r>
                        <a:rPr lang="en-US" b="1" dirty="0">
                          <a:solidFill>
                            <a:schemeClr val="bg1"/>
                          </a:solidFill>
                          <a:latin typeface="Calibri" panose="020F0502020204030204" pitchFamily="34" charset="0"/>
                          <a:ea typeface="Calibri" panose="020F0502020204030204" pitchFamily="34" charset="0"/>
                          <a:cs typeface="Calibri" panose="020F0502020204030204" pitchFamily="34" charset="0"/>
                        </a:rPr>
                        <a:t>2</a:t>
                      </a:r>
                    </a:p>
                  </a:txBody>
                  <a:tcPr>
                    <a:noFill/>
                  </a:tcPr>
                </a:tc>
                <a:tc>
                  <a:txBody>
                    <a:bodyPr/>
                    <a:lstStyle/>
                    <a:p>
                      <a:pPr algn="l"/>
                      <a:r>
                        <a:rPr lang="fr-FR" sz="2400" b="1" dirty="0">
                          <a:solidFill>
                            <a:schemeClr val="bg1"/>
                          </a:solidFill>
                          <a:latin typeface="Calibri" panose="020F0502020204030204" pitchFamily="34" charset="0"/>
                          <a:ea typeface="Calibri" panose="020F0502020204030204" pitchFamily="34" charset="0"/>
                          <a:cs typeface="Calibri" panose="020F0502020204030204" pitchFamily="34" charset="0"/>
                        </a:rPr>
                        <a:t>public </a:t>
                      </a:r>
                      <a:r>
                        <a:rPr lang="fr-FR" sz="2400" b="1" dirty="0" err="1">
                          <a:solidFill>
                            <a:schemeClr val="bg1"/>
                          </a:solidFill>
                          <a:latin typeface="Calibri" panose="020F0502020204030204" pitchFamily="34" charset="0"/>
                          <a:ea typeface="Calibri" panose="020F0502020204030204" pitchFamily="34" charset="0"/>
                          <a:cs typeface="Calibri" panose="020F0502020204030204" pitchFamily="34" charset="0"/>
                        </a:rPr>
                        <a:t>void</a:t>
                      </a:r>
                      <a:r>
                        <a:rPr lang="fr-FR" sz="2400" b="1" dirty="0">
                          <a:solidFill>
                            <a:schemeClr val="bg1"/>
                          </a:solidFill>
                          <a:latin typeface="Calibri" panose="020F0502020204030204" pitchFamily="34" charset="0"/>
                          <a:ea typeface="Calibri" panose="020F0502020204030204" pitchFamily="34" charset="0"/>
                          <a:cs typeface="Calibri" panose="020F0502020204030204" pitchFamily="34" charset="0"/>
                        </a:rPr>
                        <a:t> init(</a:t>
                      </a:r>
                      <a:r>
                        <a:rPr lang="fr-FR" sz="2400" b="1" dirty="0" err="1">
                          <a:solidFill>
                            <a:schemeClr val="bg1"/>
                          </a:solidFill>
                          <a:latin typeface="Calibri" panose="020F0502020204030204" pitchFamily="34" charset="0"/>
                          <a:ea typeface="Calibri" panose="020F0502020204030204" pitchFamily="34" charset="0"/>
                          <a:cs typeface="Calibri" panose="020F0502020204030204" pitchFamily="34" charset="0"/>
                        </a:rPr>
                        <a:t>FilterConfig</a:t>
                      </a:r>
                      <a:r>
                        <a:rPr lang="fr-FR" sz="2400" b="1" dirty="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fr-FR" sz="2400" b="1" dirty="0" err="1">
                          <a:solidFill>
                            <a:schemeClr val="bg1"/>
                          </a:solidFill>
                          <a:latin typeface="Calibri" panose="020F0502020204030204" pitchFamily="34" charset="0"/>
                          <a:ea typeface="Calibri" panose="020F0502020204030204" pitchFamily="34" charset="0"/>
                          <a:cs typeface="Calibri" panose="020F0502020204030204" pitchFamily="34" charset="0"/>
                        </a:rPr>
                        <a:t>filterConfig</a:t>
                      </a:r>
                      <a:r>
                        <a:rPr lang="fr-FR" sz="2400" b="1" dirty="0">
                          <a:solidFill>
                            <a:schemeClr val="bg1"/>
                          </a:solidFill>
                          <a:latin typeface="Calibri" panose="020F0502020204030204" pitchFamily="34" charset="0"/>
                          <a:ea typeface="Calibri" panose="020F0502020204030204" pitchFamily="34" charset="0"/>
                          <a:cs typeface="Calibri" panose="020F0502020204030204" pitchFamily="34" charset="0"/>
                        </a:rPr>
                        <a:t>)</a:t>
                      </a:r>
                      <a:endParaRPr lang="en-US" sz="2400" b="1" dirty="0">
                        <a:solidFill>
                          <a:schemeClr val="bg1"/>
                        </a:solidFill>
                        <a:latin typeface="Calibri" panose="020F0502020204030204" pitchFamily="34" charset="0"/>
                        <a:ea typeface="Calibri" panose="020F0502020204030204" pitchFamily="34" charset="0"/>
                        <a:cs typeface="Calibri" panose="020F0502020204030204" pitchFamily="34" charset="0"/>
                      </a:endParaRPr>
                    </a:p>
                  </a:txBody>
                  <a:tcPr>
                    <a:noFill/>
                  </a:tcPr>
                </a:tc>
                <a:tc>
                  <a:txBody>
                    <a:bodyPr/>
                    <a:lstStyle/>
                    <a:p>
                      <a:pPr algn="l"/>
                      <a:r>
                        <a:rPr lang="vi-VN" sz="2400" b="1" dirty="0">
                          <a:solidFill>
                            <a:schemeClr val="bg1"/>
                          </a:solidFill>
                          <a:latin typeface="Calibri" panose="020F0502020204030204" pitchFamily="34" charset="0"/>
                          <a:ea typeface="Calibri" panose="020F0502020204030204" pitchFamily="34" charset="0"/>
                          <a:cs typeface="Calibri" panose="020F0502020204030204" pitchFamily="34" charset="0"/>
                        </a:rPr>
                        <a:t>Phương thức này được triệu hồi bởi Web container để chỉ một Filter mà đang được đặt bên trong service</a:t>
                      </a:r>
                      <a:endParaRPr lang="en-US" sz="2400" b="1" dirty="0">
                        <a:solidFill>
                          <a:schemeClr val="bg1"/>
                        </a:solidFill>
                        <a:latin typeface="Calibri" panose="020F0502020204030204" pitchFamily="34" charset="0"/>
                        <a:ea typeface="Calibri" panose="020F0502020204030204" pitchFamily="34" charset="0"/>
                        <a:cs typeface="Calibri" panose="020F0502020204030204" pitchFamily="34" charset="0"/>
                      </a:endParaRPr>
                    </a:p>
                  </a:txBody>
                  <a:tcPr>
                    <a:noFill/>
                  </a:tcPr>
                </a:tc>
                <a:extLst>
                  <a:ext uri="{0D108BD9-81ED-4DB2-BD59-A6C34878D82A}">
                    <a16:rowId xmlns:a16="http://schemas.microsoft.com/office/drawing/2014/main" val="3704417911"/>
                  </a:ext>
                </a:extLst>
              </a:tr>
              <a:tr h="619760">
                <a:tc>
                  <a:txBody>
                    <a:bodyPr/>
                    <a:lstStyle/>
                    <a:p>
                      <a:pPr algn="ctr"/>
                      <a:r>
                        <a:rPr lang="en-US" b="1" dirty="0">
                          <a:solidFill>
                            <a:schemeClr val="bg1"/>
                          </a:solidFill>
                          <a:latin typeface="Calibri" panose="020F0502020204030204" pitchFamily="34" charset="0"/>
                          <a:ea typeface="Calibri" panose="020F0502020204030204" pitchFamily="34" charset="0"/>
                          <a:cs typeface="Calibri" panose="020F0502020204030204" pitchFamily="34" charset="0"/>
                        </a:rPr>
                        <a:t>3</a:t>
                      </a:r>
                    </a:p>
                  </a:txBody>
                  <a:tcPr>
                    <a:noFill/>
                  </a:tcPr>
                </a:tc>
                <a:tc>
                  <a:txBody>
                    <a:bodyPr/>
                    <a:lstStyle/>
                    <a:p>
                      <a:pPr algn="l"/>
                      <a:r>
                        <a:rPr lang="en-US" sz="2400" b="1" dirty="0">
                          <a:solidFill>
                            <a:schemeClr val="bg1"/>
                          </a:solidFill>
                          <a:latin typeface="Calibri" panose="020F0502020204030204" pitchFamily="34" charset="0"/>
                          <a:ea typeface="Calibri" panose="020F0502020204030204" pitchFamily="34" charset="0"/>
                          <a:cs typeface="Calibri" panose="020F0502020204030204" pitchFamily="34" charset="0"/>
                        </a:rPr>
                        <a:t>public void destroy()</a:t>
                      </a:r>
                    </a:p>
                  </a:txBody>
                  <a:tcPr>
                    <a:noFill/>
                  </a:tcPr>
                </a:tc>
                <a:tc>
                  <a:txBody>
                    <a:bodyPr/>
                    <a:lstStyle/>
                    <a:p>
                      <a:pPr algn="l"/>
                      <a:r>
                        <a:rPr lang="vi-VN" sz="2400" b="1" dirty="0">
                          <a:solidFill>
                            <a:schemeClr val="bg1"/>
                          </a:solidFill>
                          <a:latin typeface="Calibri" panose="020F0502020204030204" pitchFamily="34" charset="0"/>
                          <a:ea typeface="Calibri" panose="020F0502020204030204" pitchFamily="34" charset="0"/>
                          <a:cs typeface="Calibri" panose="020F0502020204030204" pitchFamily="34" charset="0"/>
                        </a:rPr>
                        <a:t>Phương thức được gọi bởi Web container để chỉ một Filter bị hủy khỏi service</a:t>
                      </a:r>
                      <a:endParaRPr lang="en-US" sz="2400" b="1" dirty="0">
                        <a:solidFill>
                          <a:schemeClr val="bg1"/>
                        </a:solidFill>
                        <a:latin typeface="Calibri" panose="020F0502020204030204" pitchFamily="34" charset="0"/>
                        <a:ea typeface="Calibri" panose="020F0502020204030204" pitchFamily="34" charset="0"/>
                        <a:cs typeface="Calibri" panose="020F0502020204030204" pitchFamily="34" charset="0"/>
                      </a:endParaRPr>
                    </a:p>
                  </a:txBody>
                  <a:tcPr>
                    <a:noFill/>
                  </a:tcPr>
                </a:tc>
                <a:extLst>
                  <a:ext uri="{0D108BD9-81ED-4DB2-BD59-A6C34878D82A}">
                    <a16:rowId xmlns:a16="http://schemas.microsoft.com/office/drawing/2014/main" val="1421902997"/>
                  </a:ext>
                </a:extLst>
              </a:tr>
            </a:tbl>
          </a:graphicData>
        </a:graphic>
      </p:graphicFrame>
    </p:spTree>
    <p:extLst>
      <p:ext uri="{BB962C8B-B14F-4D97-AF65-F5344CB8AC3E}">
        <p14:creationId xmlns:p14="http://schemas.microsoft.com/office/powerpoint/2010/main" val="11147560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8482" r="7236" b="36687"/>
          <a:stretch>
            <a:fillRect/>
          </a:stretch>
        </p:blipFill>
        <p:spPr>
          <a:xfrm>
            <a:off x="0" y="0"/>
            <a:ext cx="18288000" cy="10287000"/>
          </a:xfrm>
          <a:prstGeom prst="rect">
            <a:avLst/>
          </a:prstGeom>
        </p:spPr>
      </p:pic>
      <p:sp>
        <p:nvSpPr>
          <p:cNvPr id="3" name="TextBox 3"/>
          <p:cNvSpPr txBox="1"/>
          <p:nvPr/>
        </p:nvSpPr>
        <p:spPr>
          <a:xfrm>
            <a:off x="914400" y="190500"/>
            <a:ext cx="14677995" cy="1721562"/>
          </a:xfrm>
          <a:prstGeom prst="rect">
            <a:avLst/>
          </a:prstGeom>
        </p:spPr>
        <p:txBody>
          <a:bodyPr lIns="0" tIns="0" rIns="0" bIns="0" rtlCol="0" anchor="t">
            <a:spAutoFit/>
          </a:bodyPr>
          <a:lstStyle/>
          <a:p>
            <a:pPr marL="0" lvl="0" indent="0">
              <a:lnSpc>
                <a:spcPts val="14316"/>
              </a:lnSpc>
              <a:spcBef>
                <a:spcPct val="0"/>
              </a:spcBef>
            </a:pPr>
            <a:r>
              <a:rPr lang="vi-VN" sz="8800" b="1" dirty="0">
                <a:solidFill>
                  <a:srgbClr val="45F8BD"/>
                </a:solidFill>
                <a:latin typeface="Calibri" panose="020F0502020204030204" pitchFamily="34" charset="0"/>
                <a:ea typeface="Calibri" panose="020F0502020204030204" pitchFamily="34" charset="0"/>
                <a:cs typeface="Calibri" panose="020F0502020204030204" pitchFamily="34" charset="0"/>
              </a:rPr>
              <a:t>3.2. </a:t>
            </a:r>
            <a:r>
              <a:rPr lang="vi-VN" sz="8800" b="1" dirty="0">
                <a:solidFill>
                  <a:srgbClr val="FFFFFF"/>
                </a:solidFill>
                <a:latin typeface="Calibri" panose="020F0502020204030204" pitchFamily="34" charset="0"/>
                <a:ea typeface="Calibri" panose="020F0502020204030204" pitchFamily="34" charset="0"/>
                <a:cs typeface="Calibri" panose="020F0502020204030204" pitchFamily="34" charset="0"/>
              </a:rPr>
              <a:t>Authentication Filter</a:t>
            </a:r>
            <a:endParaRPr lang="en-US" sz="8800" b="1" dirty="0">
              <a:solidFill>
                <a:srgbClr val="FFFFFF"/>
              </a:solidFill>
              <a:latin typeface="Calibri" panose="020F0502020204030204" pitchFamily="34" charset="0"/>
              <a:ea typeface="Calibri" panose="020F0502020204030204" pitchFamily="34" charset="0"/>
              <a:cs typeface="Calibri" panose="020F0502020204030204" pitchFamily="34" charset="0"/>
            </a:endParaRPr>
          </a:p>
        </p:txBody>
      </p:sp>
      <p:sp>
        <p:nvSpPr>
          <p:cNvPr id="12" name="TextBox 11">
            <a:extLst>
              <a:ext uri="{FF2B5EF4-FFF2-40B4-BE49-F238E27FC236}">
                <a16:creationId xmlns:a16="http://schemas.microsoft.com/office/drawing/2014/main" id="{9D1846AB-720A-33D2-18CD-2F9EC7D20DB5}"/>
              </a:ext>
            </a:extLst>
          </p:cNvPr>
          <p:cNvSpPr txBox="1"/>
          <p:nvPr/>
        </p:nvSpPr>
        <p:spPr>
          <a:xfrm>
            <a:off x="1066800" y="2324100"/>
            <a:ext cx="16154400" cy="1431161"/>
          </a:xfrm>
          <a:prstGeom prst="rect">
            <a:avLst/>
          </a:prstGeom>
          <a:noFill/>
        </p:spPr>
        <p:txBody>
          <a:bodyPr wrap="square" rtlCol="0">
            <a:spAutoFit/>
          </a:bodyPr>
          <a:lstStyle/>
          <a:p>
            <a:pPr algn="l" fontAlgn="base">
              <a:spcAft>
                <a:spcPts val="1800"/>
              </a:spcAft>
            </a:pPr>
            <a:r>
              <a:rPr lang="vi-VN" sz="3600" b="1" i="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Chúng ta có thể thực hiện xác thực bằng Filter.</a:t>
            </a:r>
          </a:p>
          <a:p>
            <a:pPr algn="l" fontAlgn="base">
              <a:spcAft>
                <a:spcPts val="1800"/>
              </a:spcAft>
            </a:pPr>
            <a:r>
              <a:rPr lang="vi-VN" sz="3600" b="1" dirty="0">
                <a:solidFill>
                  <a:schemeClr val="bg1"/>
                </a:solidFill>
                <a:latin typeface="Calibri" panose="020F0502020204030204" pitchFamily="34" charset="0"/>
                <a:ea typeface="Calibri" panose="020F0502020204030204" pitchFamily="34" charset="0"/>
                <a:cs typeface="Calibri" panose="020F0502020204030204" pitchFamily="34" charset="0"/>
              </a:rPr>
              <a:t>→ Thông qua ví dụ về xác thực khi đăng nhập</a:t>
            </a:r>
          </a:p>
        </p:txBody>
      </p:sp>
    </p:spTree>
    <p:extLst>
      <p:ext uri="{BB962C8B-B14F-4D97-AF65-F5344CB8AC3E}">
        <p14:creationId xmlns:p14="http://schemas.microsoft.com/office/powerpoint/2010/main" val="10667025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8482" r="7236" b="36687"/>
          <a:stretch>
            <a:fillRect/>
          </a:stretch>
        </p:blipFill>
        <p:spPr>
          <a:xfrm>
            <a:off x="0" y="0"/>
            <a:ext cx="18288000" cy="10287000"/>
          </a:xfrm>
          <a:prstGeom prst="rect">
            <a:avLst/>
          </a:prstGeom>
        </p:spPr>
      </p:pic>
      <p:sp>
        <p:nvSpPr>
          <p:cNvPr id="3" name="TextBox 3"/>
          <p:cNvSpPr txBox="1"/>
          <p:nvPr/>
        </p:nvSpPr>
        <p:spPr>
          <a:xfrm>
            <a:off x="914400" y="190500"/>
            <a:ext cx="14677995" cy="1721562"/>
          </a:xfrm>
          <a:prstGeom prst="rect">
            <a:avLst/>
          </a:prstGeom>
        </p:spPr>
        <p:txBody>
          <a:bodyPr lIns="0" tIns="0" rIns="0" bIns="0" rtlCol="0" anchor="t">
            <a:spAutoFit/>
          </a:bodyPr>
          <a:lstStyle/>
          <a:p>
            <a:pPr marL="0" lvl="0" indent="0">
              <a:lnSpc>
                <a:spcPts val="14316"/>
              </a:lnSpc>
              <a:spcBef>
                <a:spcPct val="0"/>
              </a:spcBef>
            </a:pPr>
            <a:r>
              <a:rPr lang="vi-VN" sz="8800" b="1" dirty="0">
                <a:solidFill>
                  <a:srgbClr val="45F8BD"/>
                </a:solidFill>
                <a:latin typeface="Calibri" panose="020F0502020204030204" pitchFamily="34" charset="0"/>
                <a:ea typeface="Calibri" panose="020F0502020204030204" pitchFamily="34" charset="0"/>
                <a:cs typeface="Calibri" panose="020F0502020204030204" pitchFamily="34" charset="0"/>
              </a:rPr>
              <a:t>3.2. </a:t>
            </a:r>
            <a:r>
              <a:rPr lang="en-US" sz="8800" b="1" dirty="0" err="1">
                <a:solidFill>
                  <a:srgbClr val="FFFFFF"/>
                </a:solidFill>
                <a:latin typeface="Calibri" panose="020F0502020204030204" pitchFamily="34" charset="0"/>
                <a:ea typeface="Calibri" panose="020F0502020204030204" pitchFamily="34" charset="0"/>
                <a:cs typeface="Calibri" panose="020F0502020204030204" pitchFamily="34" charset="0"/>
              </a:rPr>
              <a:t>FilterConfig</a:t>
            </a:r>
            <a:endParaRPr lang="en-US" sz="8800" b="1" dirty="0">
              <a:solidFill>
                <a:srgbClr val="FFFFFF"/>
              </a:solidFill>
              <a:latin typeface="Calibri" panose="020F0502020204030204" pitchFamily="34" charset="0"/>
              <a:ea typeface="Calibri" panose="020F0502020204030204" pitchFamily="34" charset="0"/>
              <a:cs typeface="Calibri" panose="020F0502020204030204" pitchFamily="34" charset="0"/>
            </a:endParaRPr>
          </a:p>
        </p:txBody>
      </p:sp>
      <p:sp>
        <p:nvSpPr>
          <p:cNvPr id="12" name="TextBox 11">
            <a:extLst>
              <a:ext uri="{FF2B5EF4-FFF2-40B4-BE49-F238E27FC236}">
                <a16:creationId xmlns:a16="http://schemas.microsoft.com/office/drawing/2014/main" id="{9D1846AB-720A-33D2-18CD-2F9EC7D20DB5}"/>
              </a:ext>
            </a:extLst>
          </p:cNvPr>
          <p:cNvSpPr txBox="1"/>
          <p:nvPr/>
        </p:nvSpPr>
        <p:spPr>
          <a:xfrm>
            <a:off x="1066800" y="2324100"/>
            <a:ext cx="16154400" cy="1431161"/>
          </a:xfrm>
          <a:prstGeom prst="rect">
            <a:avLst/>
          </a:prstGeom>
          <a:noFill/>
        </p:spPr>
        <p:txBody>
          <a:bodyPr wrap="square" rtlCol="0">
            <a:spAutoFit/>
          </a:bodyPr>
          <a:lstStyle/>
          <a:p>
            <a:pPr algn="l" fontAlgn="base">
              <a:spcAft>
                <a:spcPts val="1800"/>
              </a:spcAft>
            </a:pPr>
            <a:r>
              <a:rPr lang="vi-VN" sz="3600" b="1" i="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Chúng ta có thể thực hiện xác thực bằng Filter.</a:t>
            </a:r>
          </a:p>
          <a:p>
            <a:pPr algn="l" fontAlgn="base">
              <a:spcAft>
                <a:spcPts val="1800"/>
              </a:spcAft>
            </a:pPr>
            <a:r>
              <a:rPr lang="vi-VN" sz="3600" b="1" dirty="0">
                <a:solidFill>
                  <a:schemeClr val="bg1"/>
                </a:solidFill>
                <a:latin typeface="Calibri" panose="020F0502020204030204" pitchFamily="34" charset="0"/>
                <a:ea typeface="Calibri" panose="020F0502020204030204" pitchFamily="34" charset="0"/>
                <a:cs typeface="Calibri" panose="020F0502020204030204" pitchFamily="34" charset="0"/>
              </a:rPr>
              <a:t>→ Thông qua ví dụ về xác thực khi đăng nhập</a:t>
            </a:r>
          </a:p>
        </p:txBody>
      </p:sp>
    </p:spTree>
    <p:extLst>
      <p:ext uri="{BB962C8B-B14F-4D97-AF65-F5344CB8AC3E}">
        <p14:creationId xmlns:p14="http://schemas.microsoft.com/office/powerpoint/2010/main" val="32373513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133030"/>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59000"/>
          </a:blip>
          <a:srcRect t="32349" b="13748"/>
          <a:stretch>
            <a:fillRect/>
          </a:stretch>
        </p:blipFill>
        <p:spPr>
          <a:xfrm>
            <a:off x="0" y="0"/>
            <a:ext cx="18288000" cy="6571727"/>
          </a:xfrm>
          <a:prstGeom prst="rect">
            <a:avLst/>
          </a:prstGeom>
        </p:spPr>
      </p:pic>
      <p:sp>
        <p:nvSpPr>
          <p:cNvPr id="3" name="TextBox 3"/>
          <p:cNvSpPr txBox="1"/>
          <p:nvPr/>
        </p:nvSpPr>
        <p:spPr>
          <a:xfrm>
            <a:off x="1028700" y="1799750"/>
            <a:ext cx="9725759" cy="1590179"/>
          </a:xfrm>
          <a:prstGeom prst="rect">
            <a:avLst/>
          </a:prstGeom>
        </p:spPr>
        <p:txBody>
          <a:bodyPr lIns="0" tIns="0" rIns="0" bIns="0" rtlCol="0" anchor="t">
            <a:spAutoFit/>
          </a:bodyPr>
          <a:lstStyle/>
          <a:p>
            <a:pPr marL="0" lvl="0" indent="0">
              <a:lnSpc>
                <a:spcPts val="12374"/>
              </a:lnSpc>
            </a:pPr>
            <a:r>
              <a:rPr lang="en-US" sz="12374" dirty="0">
                <a:solidFill>
                  <a:srgbClr val="FFFFFF"/>
                </a:solidFill>
                <a:latin typeface="Barlow SemiCondensed Bold Bold"/>
              </a:rPr>
              <a:t>THANK YOU!</a:t>
            </a:r>
            <a:endParaRPr lang="en-US" sz="12374" dirty="0">
              <a:solidFill>
                <a:srgbClr val="45F8BD"/>
              </a:solidFill>
              <a:latin typeface="Barlow SemiCondensed Bold Bo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8482" r="7236" b="36687"/>
          <a:stretch>
            <a:fillRect/>
          </a:stretch>
        </p:blipFill>
        <p:spPr>
          <a:xfrm>
            <a:off x="0" y="0"/>
            <a:ext cx="18288000" cy="10287000"/>
          </a:xfrm>
          <a:prstGeom prst="rect">
            <a:avLst/>
          </a:prstGeom>
        </p:spPr>
      </p:pic>
      <p:sp>
        <p:nvSpPr>
          <p:cNvPr id="3" name="TextBox 3"/>
          <p:cNvSpPr txBox="1"/>
          <p:nvPr/>
        </p:nvSpPr>
        <p:spPr>
          <a:xfrm>
            <a:off x="914400" y="190500"/>
            <a:ext cx="14677995" cy="1721562"/>
          </a:xfrm>
          <a:prstGeom prst="rect">
            <a:avLst/>
          </a:prstGeom>
        </p:spPr>
        <p:txBody>
          <a:bodyPr lIns="0" tIns="0" rIns="0" bIns="0" rtlCol="0" anchor="t">
            <a:spAutoFit/>
          </a:bodyPr>
          <a:lstStyle/>
          <a:p>
            <a:pPr marL="0" lvl="0" indent="0">
              <a:lnSpc>
                <a:spcPts val="14316"/>
              </a:lnSpc>
              <a:spcBef>
                <a:spcPct val="0"/>
              </a:spcBef>
            </a:pPr>
            <a:r>
              <a:rPr lang="vi-VN" sz="8800" b="1" dirty="0">
                <a:solidFill>
                  <a:srgbClr val="45F8BD"/>
                </a:solidFill>
                <a:latin typeface="Calibri" panose="020F0502020204030204" pitchFamily="34" charset="0"/>
                <a:ea typeface="Calibri" panose="020F0502020204030204" pitchFamily="34" charset="0"/>
                <a:cs typeface="Calibri" panose="020F0502020204030204" pitchFamily="34" charset="0"/>
              </a:rPr>
              <a:t>1.1. </a:t>
            </a:r>
            <a:r>
              <a:rPr lang="vi-VN" sz="8800" b="1" dirty="0">
                <a:solidFill>
                  <a:srgbClr val="FFFFFF"/>
                </a:solidFill>
                <a:latin typeface="Calibri" panose="020F0502020204030204" pitchFamily="34" charset="0"/>
                <a:ea typeface="Calibri" panose="020F0502020204030204" pitchFamily="34" charset="0"/>
                <a:cs typeface="Calibri" panose="020F0502020204030204" pitchFamily="34" charset="0"/>
              </a:rPr>
              <a:t>Application/Context scope</a:t>
            </a:r>
            <a:endParaRPr lang="en-US" sz="8800" b="1" dirty="0">
              <a:solidFill>
                <a:srgbClr val="FFFFFF"/>
              </a:solidFill>
              <a:latin typeface="Calibri" panose="020F0502020204030204" pitchFamily="34" charset="0"/>
              <a:ea typeface="Calibri" panose="020F0502020204030204" pitchFamily="34" charset="0"/>
              <a:cs typeface="Calibri" panose="020F0502020204030204" pitchFamily="34" charset="0"/>
            </a:endParaRPr>
          </a:p>
        </p:txBody>
      </p:sp>
      <p:sp>
        <p:nvSpPr>
          <p:cNvPr id="12" name="TextBox 11">
            <a:extLst>
              <a:ext uri="{FF2B5EF4-FFF2-40B4-BE49-F238E27FC236}">
                <a16:creationId xmlns:a16="http://schemas.microsoft.com/office/drawing/2014/main" id="{9D1846AB-720A-33D2-18CD-2F9EC7D20DB5}"/>
              </a:ext>
            </a:extLst>
          </p:cNvPr>
          <p:cNvSpPr txBox="1"/>
          <p:nvPr/>
        </p:nvSpPr>
        <p:spPr>
          <a:xfrm>
            <a:off x="1066800" y="2324100"/>
            <a:ext cx="16154400" cy="5124480"/>
          </a:xfrm>
          <a:prstGeom prst="rect">
            <a:avLst/>
          </a:prstGeom>
          <a:noFill/>
        </p:spPr>
        <p:txBody>
          <a:bodyPr wrap="square" rtlCol="0">
            <a:spAutoFit/>
          </a:bodyPr>
          <a:lstStyle/>
          <a:p>
            <a:pPr marL="571500" indent="-571500">
              <a:spcAft>
                <a:spcPts val="1800"/>
              </a:spcAft>
              <a:buFont typeface="Arial" panose="020B0604020202020204" pitchFamily="34" charset="0"/>
              <a:buChar char="•"/>
            </a:pPr>
            <a:r>
              <a:rPr lang="vi-VN" sz="3600" b="1" dirty="0">
                <a:solidFill>
                  <a:schemeClr val="bg1"/>
                </a:solidFill>
                <a:latin typeface="Calibri" panose="020F0502020204030204" pitchFamily="34" charset="0"/>
                <a:ea typeface="Calibri" panose="020F0502020204030204" pitchFamily="34" charset="0"/>
                <a:cs typeface="Calibri" panose="020F0502020204030204" pitchFamily="34" charset="0"/>
              </a:rPr>
              <a:t>Application scope được định nghĩa bởi </a:t>
            </a:r>
            <a:r>
              <a:rPr lang="vi-VN" sz="3600" b="1" dirty="0">
                <a:solidFill>
                  <a:srgbClr val="45F8BD"/>
                </a:solidFill>
                <a:latin typeface="Calibri" panose="020F0502020204030204" pitchFamily="34" charset="0"/>
                <a:ea typeface="Calibri" panose="020F0502020204030204" pitchFamily="34" charset="0"/>
                <a:cs typeface="Calibri" panose="020F0502020204030204" pitchFamily="34" charset="0"/>
              </a:rPr>
              <a:t>javax.servlet.ServletContext </a:t>
            </a:r>
            <a:r>
              <a:rPr lang="vi-VN" sz="3600" b="1" dirty="0">
                <a:solidFill>
                  <a:schemeClr val="bg1"/>
                </a:solidFill>
                <a:latin typeface="Calibri" panose="020F0502020204030204" pitchFamily="34" charset="0"/>
                <a:ea typeface="Calibri" panose="020F0502020204030204" pitchFamily="34" charset="0"/>
                <a:cs typeface="Calibri" panose="020F0502020204030204" pitchFamily="34" charset="0"/>
              </a:rPr>
              <a:t>interface.</a:t>
            </a:r>
          </a:p>
          <a:p>
            <a:pPr marL="571500" indent="-571500">
              <a:spcAft>
                <a:spcPts val="1800"/>
              </a:spcAft>
              <a:buFont typeface="Arial" panose="020B0604020202020204" pitchFamily="34" charset="0"/>
              <a:buChar char="•"/>
            </a:pPr>
            <a:r>
              <a:rPr lang="en-US" sz="3600" b="1" dirty="0">
                <a:solidFill>
                  <a:schemeClr val="bg1"/>
                </a:solidFill>
                <a:latin typeface="Calibri" panose="020F0502020204030204" pitchFamily="34" charset="0"/>
                <a:ea typeface="Calibri" panose="020F0502020204030204" pitchFamily="34" charset="0"/>
                <a:cs typeface="Calibri" panose="020F0502020204030204" pitchFamily="34" charset="0"/>
              </a:rPr>
              <a:t>Trong scope </a:t>
            </a:r>
            <a:r>
              <a:rPr lang="en-US" sz="3600" b="1" dirty="0" err="1">
                <a:solidFill>
                  <a:schemeClr val="bg1"/>
                </a:solidFill>
                <a:latin typeface="Calibri" panose="020F0502020204030204" pitchFamily="34" charset="0"/>
                <a:ea typeface="Calibri" panose="020F0502020204030204" pitchFamily="34" charset="0"/>
                <a:cs typeface="Calibri" panose="020F0502020204030204" pitchFamily="34" charset="0"/>
              </a:rPr>
              <a:t>này</a:t>
            </a:r>
            <a:r>
              <a:rPr lang="en-US" sz="3600" b="1" dirty="0">
                <a:solidFill>
                  <a:schemeClr val="bg1"/>
                </a:solidFill>
                <a:latin typeface="Calibri" panose="020F0502020204030204" pitchFamily="34" charset="0"/>
                <a:ea typeface="Calibri" panose="020F0502020204030204" pitchFamily="34" charset="0"/>
                <a:cs typeface="Calibri" panose="020F0502020204030204" pitchFamily="34" charset="0"/>
              </a:rPr>
              <a:t> data </a:t>
            </a:r>
            <a:r>
              <a:rPr lang="en-US" sz="3600" b="1" dirty="0" err="1">
                <a:solidFill>
                  <a:schemeClr val="bg1"/>
                </a:solidFill>
                <a:latin typeface="Calibri" panose="020F0502020204030204" pitchFamily="34" charset="0"/>
                <a:ea typeface="Calibri" panose="020F0502020204030204" pitchFamily="34" charset="0"/>
                <a:cs typeface="Calibri" panose="020F0502020204030204" pitchFamily="34" charset="0"/>
              </a:rPr>
              <a:t>tồn</a:t>
            </a:r>
            <a:r>
              <a:rPr lang="en-US" sz="3600" b="1" dirty="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en-US" sz="3600" b="1" dirty="0" err="1">
                <a:solidFill>
                  <a:schemeClr val="bg1"/>
                </a:solidFill>
                <a:latin typeface="Calibri" panose="020F0502020204030204" pitchFamily="34" charset="0"/>
                <a:ea typeface="Calibri" panose="020F0502020204030204" pitchFamily="34" charset="0"/>
                <a:cs typeface="Calibri" panose="020F0502020204030204" pitchFamily="34" charset="0"/>
              </a:rPr>
              <a:t>tại</a:t>
            </a:r>
            <a:r>
              <a:rPr lang="en-US" sz="3600" b="1" dirty="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en-US" sz="3600" b="1" dirty="0" err="1">
                <a:solidFill>
                  <a:schemeClr val="bg1"/>
                </a:solidFill>
                <a:latin typeface="Calibri" panose="020F0502020204030204" pitchFamily="34" charset="0"/>
                <a:ea typeface="Calibri" panose="020F0502020204030204" pitchFamily="34" charset="0"/>
                <a:cs typeface="Calibri" panose="020F0502020204030204" pitchFamily="34" charset="0"/>
              </a:rPr>
              <a:t>và</a:t>
            </a:r>
            <a:r>
              <a:rPr lang="en-US" sz="3600" b="1" dirty="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en-US" sz="3600" b="1" dirty="0" err="1">
                <a:solidFill>
                  <a:schemeClr val="bg1"/>
                </a:solidFill>
                <a:latin typeface="Calibri" panose="020F0502020204030204" pitchFamily="34" charset="0"/>
                <a:ea typeface="Calibri" panose="020F0502020204030204" pitchFamily="34" charset="0"/>
                <a:cs typeface="Calibri" panose="020F0502020204030204" pitchFamily="34" charset="0"/>
              </a:rPr>
              <a:t>có</a:t>
            </a:r>
            <a:r>
              <a:rPr lang="en-US" sz="3600" b="1" dirty="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en-US" sz="3600" b="1" dirty="0" err="1">
                <a:solidFill>
                  <a:schemeClr val="bg1"/>
                </a:solidFill>
                <a:latin typeface="Calibri" panose="020F0502020204030204" pitchFamily="34" charset="0"/>
                <a:ea typeface="Calibri" panose="020F0502020204030204" pitchFamily="34" charset="0"/>
                <a:cs typeface="Calibri" panose="020F0502020204030204" pitchFamily="34" charset="0"/>
              </a:rPr>
              <a:t>thể</a:t>
            </a:r>
            <a:r>
              <a:rPr lang="en-US" sz="3600" b="1" dirty="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en-US" sz="3600" b="1" dirty="0" err="1">
                <a:solidFill>
                  <a:schemeClr val="bg1"/>
                </a:solidFill>
                <a:latin typeface="Calibri" panose="020F0502020204030204" pitchFamily="34" charset="0"/>
                <a:ea typeface="Calibri" panose="020F0502020204030204" pitchFamily="34" charset="0"/>
                <a:cs typeface="Calibri" panose="020F0502020204030204" pitchFamily="34" charset="0"/>
              </a:rPr>
              <a:t>truy</a:t>
            </a:r>
            <a:r>
              <a:rPr lang="en-US" sz="3600" b="1" dirty="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en-US" sz="3600" b="1" dirty="0" err="1">
                <a:solidFill>
                  <a:schemeClr val="bg1"/>
                </a:solidFill>
                <a:latin typeface="Calibri" panose="020F0502020204030204" pitchFamily="34" charset="0"/>
                <a:ea typeface="Calibri" panose="020F0502020204030204" pitchFamily="34" charset="0"/>
                <a:cs typeface="Calibri" panose="020F0502020204030204" pitchFamily="34" charset="0"/>
              </a:rPr>
              <a:t>cập</a:t>
            </a:r>
            <a:r>
              <a:rPr lang="en-US" sz="3600" b="1" dirty="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en-US" sz="3600" b="1" dirty="0" err="1">
                <a:solidFill>
                  <a:schemeClr val="bg1"/>
                </a:solidFill>
                <a:latin typeface="Calibri" panose="020F0502020204030204" pitchFamily="34" charset="0"/>
                <a:ea typeface="Calibri" panose="020F0502020204030204" pitchFamily="34" charset="0"/>
                <a:cs typeface="Calibri" panose="020F0502020204030204" pitchFamily="34" charset="0"/>
              </a:rPr>
              <a:t>từ</a:t>
            </a:r>
            <a:r>
              <a:rPr lang="en-US" sz="3600" b="1" dirty="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en-US" sz="3600" b="1" dirty="0" err="1">
                <a:solidFill>
                  <a:schemeClr val="bg1"/>
                </a:solidFill>
                <a:latin typeface="Calibri" panose="020F0502020204030204" pitchFamily="34" charset="0"/>
                <a:ea typeface="Calibri" panose="020F0502020204030204" pitchFamily="34" charset="0"/>
                <a:cs typeface="Calibri" panose="020F0502020204030204" pitchFamily="34" charset="0"/>
              </a:rPr>
              <a:t>các</a:t>
            </a:r>
            <a:r>
              <a:rPr lang="en-US" sz="3600" b="1" dirty="0">
                <a:solidFill>
                  <a:schemeClr val="bg1"/>
                </a:solidFill>
                <a:latin typeface="Calibri" panose="020F0502020204030204" pitchFamily="34" charset="0"/>
                <a:ea typeface="Calibri" panose="020F0502020204030204" pitchFamily="34" charset="0"/>
                <a:cs typeface="Calibri" panose="020F0502020204030204" pitchFamily="34" charset="0"/>
              </a:rPr>
              <a:t> session, request </a:t>
            </a:r>
            <a:r>
              <a:rPr lang="en-US" sz="3600" b="1" dirty="0" err="1">
                <a:solidFill>
                  <a:schemeClr val="bg1"/>
                </a:solidFill>
                <a:latin typeface="Calibri" panose="020F0502020204030204" pitchFamily="34" charset="0"/>
                <a:ea typeface="Calibri" panose="020F0502020204030204" pitchFamily="34" charset="0"/>
                <a:cs typeface="Calibri" panose="020F0502020204030204" pitchFamily="34" charset="0"/>
              </a:rPr>
              <a:t>khác</a:t>
            </a:r>
            <a:r>
              <a:rPr lang="en-US" sz="3600" b="1" dirty="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en-US" sz="3600" b="1" dirty="0" err="1">
                <a:solidFill>
                  <a:schemeClr val="bg1"/>
                </a:solidFill>
                <a:latin typeface="Calibri" panose="020F0502020204030204" pitchFamily="34" charset="0"/>
                <a:ea typeface="Calibri" panose="020F0502020204030204" pitchFamily="34" charset="0"/>
                <a:cs typeface="Calibri" panose="020F0502020204030204" pitchFamily="34" charset="0"/>
              </a:rPr>
              <a:t>nhau</a:t>
            </a:r>
            <a:r>
              <a:rPr lang="en-US" sz="3600" b="1" dirty="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en-US" sz="3600" b="1" dirty="0" err="1">
                <a:solidFill>
                  <a:schemeClr val="bg1"/>
                </a:solidFill>
                <a:latin typeface="Calibri" panose="020F0502020204030204" pitchFamily="34" charset="0"/>
                <a:ea typeface="Calibri" panose="020F0502020204030204" pitchFamily="34" charset="0"/>
                <a:cs typeface="Calibri" panose="020F0502020204030204" pitchFamily="34" charset="0"/>
              </a:rPr>
              <a:t>và</a:t>
            </a:r>
            <a:r>
              <a:rPr lang="en-US" sz="3600" b="1" dirty="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en-US" sz="3600" b="1" dirty="0" err="1">
                <a:solidFill>
                  <a:schemeClr val="bg1"/>
                </a:solidFill>
                <a:latin typeface="Calibri" panose="020F0502020204030204" pitchFamily="34" charset="0"/>
                <a:ea typeface="Calibri" panose="020F0502020204030204" pitchFamily="34" charset="0"/>
                <a:cs typeface="Calibri" panose="020F0502020204030204" pitchFamily="34" charset="0"/>
              </a:rPr>
              <a:t>chỉ</a:t>
            </a:r>
            <a:r>
              <a:rPr lang="en-US" sz="3600" b="1" dirty="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en-US" sz="3600" b="1" dirty="0" err="1">
                <a:solidFill>
                  <a:schemeClr val="bg1"/>
                </a:solidFill>
                <a:latin typeface="Calibri" panose="020F0502020204030204" pitchFamily="34" charset="0"/>
                <a:ea typeface="Calibri" panose="020F0502020204030204" pitchFamily="34" charset="0"/>
                <a:cs typeface="Calibri" panose="020F0502020204030204" pitchFamily="34" charset="0"/>
              </a:rPr>
              <a:t>bị</a:t>
            </a:r>
            <a:r>
              <a:rPr lang="en-US" sz="3600" b="1" dirty="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en-US" sz="3600" b="1" dirty="0" err="1">
                <a:solidFill>
                  <a:schemeClr val="bg1"/>
                </a:solidFill>
                <a:latin typeface="Calibri" panose="020F0502020204030204" pitchFamily="34" charset="0"/>
                <a:ea typeface="Calibri" panose="020F0502020204030204" pitchFamily="34" charset="0"/>
                <a:cs typeface="Calibri" panose="020F0502020204030204" pitchFamily="34" charset="0"/>
              </a:rPr>
              <a:t>hủy</a:t>
            </a:r>
            <a:r>
              <a:rPr lang="en-US" sz="3600" b="1" dirty="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en-US" sz="3600" b="1" dirty="0" err="1">
                <a:solidFill>
                  <a:schemeClr val="bg1"/>
                </a:solidFill>
                <a:latin typeface="Calibri" panose="020F0502020204030204" pitchFamily="34" charset="0"/>
                <a:ea typeface="Calibri" panose="020F0502020204030204" pitchFamily="34" charset="0"/>
                <a:cs typeface="Calibri" panose="020F0502020204030204" pitchFamily="34" charset="0"/>
              </a:rPr>
              <a:t>khi</a:t>
            </a:r>
            <a:r>
              <a:rPr lang="en-US" sz="3600" b="1" dirty="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en-US" sz="3600" b="1" dirty="0" err="1">
                <a:solidFill>
                  <a:schemeClr val="bg1"/>
                </a:solidFill>
                <a:latin typeface="Calibri" panose="020F0502020204030204" pitchFamily="34" charset="0"/>
                <a:ea typeface="Calibri" panose="020F0502020204030204" pitchFamily="34" charset="0"/>
                <a:cs typeface="Calibri" panose="020F0502020204030204" pitchFamily="34" charset="0"/>
              </a:rPr>
              <a:t>ứng</a:t>
            </a:r>
            <a:r>
              <a:rPr lang="en-US" sz="3600" b="1" dirty="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en-US" sz="3600" b="1" dirty="0" err="1">
                <a:solidFill>
                  <a:schemeClr val="bg1"/>
                </a:solidFill>
                <a:latin typeface="Calibri" panose="020F0502020204030204" pitchFamily="34" charset="0"/>
                <a:ea typeface="Calibri" panose="020F0502020204030204" pitchFamily="34" charset="0"/>
                <a:cs typeface="Calibri" panose="020F0502020204030204" pitchFamily="34" charset="0"/>
              </a:rPr>
              <a:t>dụng</a:t>
            </a:r>
            <a:r>
              <a:rPr lang="en-US" sz="3600" b="1" dirty="0">
                <a:solidFill>
                  <a:schemeClr val="bg1"/>
                </a:solidFill>
                <a:latin typeface="Calibri" panose="020F0502020204030204" pitchFamily="34" charset="0"/>
                <a:ea typeface="Calibri" panose="020F0502020204030204" pitchFamily="34" charset="0"/>
                <a:cs typeface="Calibri" panose="020F0502020204030204" pitchFamily="34" charset="0"/>
              </a:rPr>
              <a:t> web </a:t>
            </a:r>
            <a:r>
              <a:rPr lang="en-US" sz="3600" b="1" dirty="0" err="1">
                <a:solidFill>
                  <a:schemeClr val="bg1"/>
                </a:solidFill>
                <a:latin typeface="Calibri" panose="020F0502020204030204" pitchFamily="34" charset="0"/>
                <a:ea typeface="Calibri" panose="020F0502020204030204" pitchFamily="34" charset="0"/>
                <a:cs typeface="Calibri" panose="020F0502020204030204" pitchFamily="34" charset="0"/>
              </a:rPr>
              <a:t>bị</a:t>
            </a:r>
            <a:r>
              <a:rPr lang="en-US" sz="3600" b="1" dirty="0">
                <a:solidFill>
                  <a:schemeClr val="bg1"/>
                </a:solidFill>
                <a:latin typeface="Calibri" panose="020F0502020204030204" pitchFamily="34" charset="0"/>
                <a:ea typeface="Calibri" panose="020F0502020204030204" pitchFamily="34" charset="0"/>
                <a:cs typeface="Calibri" panose="020F0502020204030204" pitchFamily="34" charset="0"/>
              </a:rPr>
              <a:t> shutdown.</a:t>
            </a:r>
            <a:endParaRPr lang="vi-VN" sz="3600" b="1"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pPr marL="571500" indent="-571500">
              <a:spcAft>
                <a:spcPts val="1800"/>
              </a:spcAft>
              <a:buFont typeface="Arial" panose="020B0604020202020204" pitchFamily="34" charset="0"/>
              <a:buChar char="•"/>
            </a:pPr>
            <a:r>
              <a:rPr lang="vi-VN" sz="3600" b="1" dirty="0">
                <a:solidFill>
                  <a:schemeClr val="bg1"/>
                </a:solidFill>
                <a:latin typeface="Calibri" panose="020F0502020204030204" pitchFamily="34" charset="0"/>
                <a:ea typeface="Calibri" panose="020F0502020204030204" pitchFamily="34" charset="0"/>
                <a:cs typeface="Calibri" panose="020F0502020204030204" pitchFamily="34" charset="0"/>
              </a:rPr>
              <a:t>Lấy đối tượng Application:</a:t>
            </a:r>
          </a:p>
          <a:p>
            <a:pPr marL="1028700" lvl="1" indent="-571500">
              <a:spcAft>
                <a:spcPts val="1800"/>
              </a:spcAft>
              <a:buFont typeface="Wingdings" panose="05000000000000000000" pitchFamily="2" charset="2"/>
              <a:buChar char="Ø"/>
            </a:pPr>
            <a:r>
              <a:rPr lang="vi-VN" sz="3600" b="1" dirty="0">
                <a:solidFill>
                  <a:srgbClr val="45F8BD"/>
                </a:solidFill>
                <a:latin typeface="Calibri" panose="020F0502020204030204" pitchFamily="34" charset="0"/>
                <a:ea typeface="Calibri" panose="020F0502020204030204" pitchFamily="34" charset="0"/>
                <a:cs typeface="Calibri" panose="020F0502020204030204" pitchFamily="34" charset="0"/>
              </a:rPr>
              <a:t>getServletContext()</a:t>
            </a:r>
          </a:p>
          <a:p>
            <a:pPr marL="1028700" lvl="1" indent="-571500">
              <a:spcAft>
                <a:spcPts val="1800"/>
              </a:spcAft>
              <a:buFont typeface="Wingdings" panose="05000000000000000000" pitchFamily="2" charset="2"/>
              <a:buChar char="Ø"/>
            </a:pPr>
            <a:r>
              <a:rPr lang="vi-VN" sz="3600" b="1" dirty="0">
                <a:solidFill>
                  <a:srgbClr val="45F8BD"/>
                </a:solidFill>
                <a:latin typeface="Calibri" panose="020F0502020204030204" pitchFamily="34" charset="0"/>
                <a:ea typeface="Calibri" panose="020F0502020204030204" pitchFamily="34" charset="0"/>
                <a:cs typeface="Calibri" panose="020F0502020204030204" pitchFamily="34" charset="0"/>
              </a:rPr>
              <a:t>getServletConfig().getServletContext()</a:t>
            </a:r>
          </a:p>
          <a:p>
            <a:pPr marL="571500" indent="-571500">
              <a:spcAft>
                <a:spcPts val="1800"/>
              </a:spcAft>
              <a:buFont typeface="Arial" panose="020B0604020202020204" pitchFamily="34" charset="0"/>
              <a:buChar char="•"/>
            </a:pPr>
            <a:endParaRPr lang="en-US" sz="3600" b="1" dirty="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5533187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8482" r="7236" b="36687"/>
          <a:stretch>
            <a:fillRect/>
          </a:stretch>
        </p:blipFill>
        <p:spPr>
          <a:xfrm>
            <a:off x="0" y="0"/>
            <a:ext cx="18288000" cy="10287000"/>
          </a:xfrm>
          <a:prstGeom prst="rect">
            <a:avLst/>
          </a:prstGeom>
        </p:spPr>
      </p:pic>
      <p:sp>
        <p:nvSpPr>
          <p:cNvPr id="3" name="TextBox 3"/>
          <p:cNvSpPr txBox="1"/>
          <p:nvPr/>
        </p:nvSpPr>
        <p:spPr>
          <a:xfrm>
            <a:off x="914400" y="190500"/>
            <a:ext cx="14677995" cy="1721562"/>
          </a:xfrm>
          <a:prstGeom prst="rect">
            <a:avLst/>
          </a:prstGeom>
        </p:spPr>
        <p:txBody>
          <a:bodyPr lIns="0" tIns="0" rIns="0" bIns="0" rtlCol="0" anchor="t">
            <a:spAutoFit/>
          </a:bodyPr>
          <a:lstStyle/>
          <a:p>
            <a:pPr marL="0" lvl="0" indent="0">
              <a:lnSpc>
                <a:spcPts val="14316"/>
              </a:lnSpc>
              <a:spcBef>
                <a:spcPct val="0"/>
              </a:spcBef>
            </a:pPr>
            <a:r>
              <a:rPr lang="vi-VN" sz="8800" b="1" dirty="0">
                <a:solidFill>
                  <a:srgbClr val="45F8BD"/>
                </a:solidFill>
                <a:latin typeface="Calibri" panose="020F0502020204030204" pitchFamily="34" charset="0"/>
                <a:ea typeface="Calibri" panose="020F0502020204030204" pitchFamily="34" charset="0"/>
                <a:cs typeface="Calibri" panose="020F0502020204030204" pitchFamily="34" charset="0"/>
              </a:rPr>
              <a:t>1.2. </a:t>
            </a:r>
            <a:r>
              <a:rPr lang="vi-VN" sz="8800" b="1" dirty="0">
                <a:solidFill>
                  <a:srgbClr val="FFFFFF"/>
                </a:solidFill>
                <a:latin typeface="Calibri" panose="020F0502020204030204" pitchFamily="34" charset="0"/>
                <a:ea typeface="Calibri" panose="020F0502020204030204" pitchFamily="34" charset="0"/>
                <a:cs typeface="Calibri" panose="020F0502020204030204" pitchFamily="34" charset="0"/>
              </a:rPr>
              <a:t>Request scope</a:t>
            </a:r>
            <a:endParaRPr lang="en-US" sz="8800" b="1" dirty="0">
              <a:solidFill>
                <a:srgbClr val="FFFFFF"/>
              </a:solidFill>
              <a:latin typeface="Calibri" panose="020F0502020204030204" pitchFamily="34" charset="0"/>
              <a:ea typeface="Calibri" panose="020F0502020204030204" pitchFamily="34" charset="0"/>
              <a:cs typeface="Calibri" panose="020F0502020204030204" pitchFamily="34" charset="0"/>
            </a:endParaRPr>
          </a:p>
        </p:txBody>
      </p:sp>
      <p:sp>
        <p:nvSpPr>
          <p:cNvPr id="12" name="TextBox 11">
            <a:extLst>
              <a:ext uri="{FF2B5EF4-FFF2-40B4-BE49-F238E27FC236}">
                <a16:creationId xmlns:a16="http://schemas.microsoft.com/office/drawing/2014/main" id="{9D1846AB-720A-33D2-18CD-2F9EC7D20DB5}"/>
              </a:ext>
            </a:extLst>
          </p:cNvPr>
          <p:cNvSpPr txBox="1"/>
          <p:nvPr/>
        </p:nvSpPr>
        <p:spPr>
          <a:xfrm>
            <a:off x="1066800" y="2324100"/>
            <a:ext cx="16154400" cy="4985980"/>
          </a:xfrm>
          <a:prstGeom prst="rect">
            <a:avLst/>
          </a:prstGeom>
          <a:noFill/>
        </p:spPr>
        <p:txBody>
          <a:bodyPr wrap="square" rtlCol="0">
            <a:spAutoFit/>
          </a:bodyPr>
          <a:lstStyle/>
          <a:p>
            <a:pPr marL="571500" indent="-571500" algn="l" fontAlgn="base">
              <a:spcAft>
                <a:spcPts val="1800"/>
              </a:spcAft>
              <a:buFont typeface="Arial" panose="020B0604020202020204" pitchFamily="34" charset="0"/>
              <a:buChar char="•"/>
            </a:pPr>
            <a:r>
              <a:rPr lang="vi-VN" sz="3600" b="1" i="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Request scope bắt đầu ngay khi một HTTP request được gửi tới server và kết thúc khi server trả về một HTTP response</a:t>
            </a:r>
          </a:p>
          <a:p>
            <a:pPr marL="571500" indent="-571500" algn="l" fontAlgn="base">
              <a:spcAft>
                <a:spcPts val="1800"/>
              </a:spcAft>
              <a:buFont typeface="Arial" panose="020B0604020202020204" pitchFamily="34" charset="0"/>
              <a:buChar char="•"/>
            </a:pPr>
            <a:r>
              <a:rPr lang="vi-VN" sz="3600" b="1" i="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Các tham số/thuộc tính trong một Request scope có thể được truy cập từ các servlet hoặc jsp cùng phục vụ trong 1 request. Ví dụ bạn gọi 1 servlet/jsp sau đó các servlet/jsp này lại gọi các servlet/jsp khác rồi mới trả về reponse.</a:t>
            </a:r>
          </a:p>
          <a:p>
            <a:pPr marL="571500" indent="-571500" algn="l" fontAlgn="base">
              <a:spcAft>
                <a:spcPts val="1800"/>
              </a:spcAft>
              <a:buFont typeface="Arial" panose="020B0604020202020204" pitchFamily="34" charset="0"/>
              <a:buChar char="•"/>
            </a:pPr>
            <a:r>
              <a:rPr lang="vi-VN" sz="3600" b="1" i="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Request object có sẵn trong JSP page như là 1 object ẩn . Bạn có thể set value cho 1 thuộc tính trong request object từ servlet và lấy nó ra ở JSP (Phải trong cùng 1 request).</a:t>
            </a:r>
          </a:p>
        </p:txBody>
      </p:sp>
    </p:spTree>
    <p:extLst>
      <p:ext uri="{BB962C8B-B14F-4D97-AF65-F5344CB8AC3E}">
        <p14:creationId xmlns:p14="http://schemas.microsoft.com/office/powerpoint/2010/main" val="32956551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8482" r="7236" b="36687"/>
          <a:stretch>
            <a:fillRect/>
          </a:stretch>
        </p:blipFill>
        <p:spPr>
          <a:xfrm>
            <a:off x="0" y="0"/>
            <a:ext cx="18288000" cy="10287000"/>
          </a:xfrm>
          <a:prstGeom prst="rect">
            <a:avLst/>
          </a:prstGeom>
        </p:spPr>
      </p:pic>
      <p:sp>
        <p:nvSpPr>
          <p:cNvPr id="3" name="TextBox 3"/>
          <p:cNvSpPr txBox="1"/>
          <p:nvPr/>
        </p:nvSpPr>
        <p:spPr>
          <a:xfrm>
            <a:off x="914400" y="190500"/>
            <a:ext cx="14677995" cy="1721562"/>
          </a:xfrm>
          <a:prstGeom prst="rect">
            <a:avLst/>
          </a:prstGeom>
        </p:spPr>
        <p:txBody>
          <a:bodyPr lIns="0" tIns="0" rIns="0" bIns="0" rtlCol="0" anchor="t">
            <a:spAutoFit/>
          </a:bodyPr>
          <a:lstStyle/>
          <a:p>
            <a:pPr marL="0" lvl="0" indent="0">
              <a:lnSpc>
                <a:spcPts val="14316"/>
              </a:lnSpc>
              <a:spcBef>
                <a:spcPct val="0"/>
              </a:spcBef>
            </a:pPr>
            <a:r>
              <a:rPr lang="vi-VN" sz="8800" b="1" dirty="0">
                <a:solidFill>
                  <a:srgbClr val="45F8BD"/>
                </a:solidFill>
                <a:latin typeface="Calibri" panose="020F0502020204030204" pitchFamily="34" charset="0"/>
                <a:ea typeface="Calibri" panose="020F0502020204030204" pitchFamily="34" charset="0"/>
                <a:cs typeface="Calibri" panose="020F0502020204030204" pitchFamily="34" charset="0"/>
              </a:rPr>
              <a:t>1.3. </a:t>
            </a:r>
            <a:r>
              <a:rPr lang="vi-VN" sz="8800" b="1" dirty="0">
                <a:solidFill>
                  <a:srgbClr val="FFFFFF"/>
                </a:solidFill>
                <a:latin typeface="Calibri" panose="020F0502020204030204" pitchFamily="34" charset="0"/>
                <a:ea typeface="Calibri" panose="020F0502020204030204" pitchFamily="34" charset="0"/>
                <a:cs typeface="Calibri" panose="020F0502020204030204" pitchFamily="34" charset="0"/>
              </a:rPr>
              <a:t>Session scope</a:t>
            </a:r>
            <a:endParaRPr lang="en-US" sz="8800" b="1" dirty="0">
              <a:solidFill>
                <a:srgbClr val="FFFFFF"/>
              </a:solidFill>
              <a:latin typeface="Calibri" panose="020F0502020204030204" pitchFamily="34" charset="0"/>
              <a:ea typeface="Calibri" panose="020F0502020204030204" pitchFamily="34" charset="0"/>
              <a:cs typeface="Calibri" panose="020F0502020204030204" pitchFamily="34" charset="0"/>
            </a:endParaRPr>
          </a:p>
        </p:txBody>
      </p:sp>
      <p:sp>
        <p:nvSpPr>
          <p:cNvPr id="12" name="TextBox 11">
            <a:extLst>
              <a:ext uri="{FF2B5EF4-FFF2-40B4-BE49-F238E27FC236}">
                <a16:creationId xmlns:a16="http://schemas.microsoft.com/office/drawing/2014/main" id="{9D1846AB-720A-33D2-18CD-2F9EC7D20DB5}"/>
              </a:ext>
            </a:extLst>
          </p:cNvPr>
          <p:cNvSpPr txBox="1"/>
          <p:nvPr/>
        </p:nvSpPr>
        <p:spPr>
          <a:xfrm>
            <a:off x="1066800" y="2324100"/>
            <a:ext cx="16154400" cy="4662815"/>
          </a:xfrm>
          <a:prstGeom prst="rect">
            <a:avLst/>
          </a:prstGeom>
          <a:noFill/>
        </p:spPr>
        <p:txBody>
          <a:bodyPr wrap="square" rtlCol="0">
            <a:spAutoFit/>
          </a:bodyPr>
          <a:lstStyle/>
          <a:p>
            <a:pPr marL="571500" indent="-571500" algn="l" fontAlgn="base">
              <a:spcAft>
                <a:spcPts val="1800"/>
              </a:spcAft>
              <a:buFont typeface="Arial" panose="020B0604020202020204" pitchFamily="34" charset="0"/>
              <a:buChar char="•"/>
            </a:pPr>
            <a:r>
              <a:rPr lang="vi-VN" sz="3600" b="1" i="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Một Session Scope bắt đầu khi một client thành lập kết nối với ứng dụng web cho tới khi hết thời gian timeout hoặc browser bị đóng.</a:t>
            </a:r>
          </a:p>
          <a:p>
            <a:pPr marL="571500" indent="-571500" algn="l" fontAlgn="base">
              <a:spcAft>
                <a:spcPts val="1800"/>
              </a:spcAft>
              <a:buFont typeface="Arial" panose="020B0604020202020204" pitchFamily="34" charset="0"/>
              <a:buChar char="•"/>
            </a:pPr>
            <a:r>
              <a:rPr lang="vi-VN" sz="3600" b="1" i="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Một Session Scope bắt đầu khi một client thành lập kết nối với ứng dụng web cho tới khi hết thời gian timeout hoặc browser bị đóng.</a:t>
            </a:r>
          </a:p>
          <a:p>
            <a:pPr marL="571500" indent="-571500" algn="l" fontAlgn="base">
              <a:spcAft>
                <a:spcPts val="1800"/>
              </a:spcAft>
              <a:buFont typeface="Arial" panose="020B0604020202020204" pitchFamily="34" charset="0"/>
              <a:buChar char="•"/>
            </a:pPr>
            <a:r>
              <a:rPr lang="vi-VN" sz="3600" b="1" i="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Session object sẵn dùng trong JSP pages giống như một object ẩn.</a:t>
            </a:r>
          </a:p>
          <a:p>
            <a:pPr marL="571500" indent="-571500" algn="l" fontAlgn="base">
              <a:spcAft>
                <a:spcPts val="1800"/>
              </a:spcAft>
              <a:buFont typeface="Arial" panose="020B0604020202020204" pitchFamily="34" charset="0"/>
              <a:buChar char="•"/>
            </a:pPr>
            <a:r>
              <a:rPr lang="vi-VN" sz="3600" b="1" i="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Trong Servlet, bạn có thể lấy đối tượng object bằng cách gọi </a:t>
            </a:r>
            <a:r>
              <a:rPr lang="vi-VN" sz="3600" b="1" i="0" dirty="0">
                <a:solidFill>
                  <a:srgbClr val="45F8BD"/>
                </a:solidFill>
                <a:effectLst/>
                <a:latin typeface="Calibri" panose="020F0502020204030204" pitchFamily="34" charset="0"/>
                <a:ea typeface="Calibri" panose="020F0502020204030204" pitchFamily="34" charset="0"/>
                <a:cs typeface="Calibri" panose="020F0502020204030204" pitchFamily="34" charset="0"/>
              </a:rPr>
              <a:t>request.getSession().</a:t>
            </a:r>
          </a:p>
        </p:txBody>
      </p:sp>
    </p:spTree>
    <p:extLst>
      <p:ext uri="{BB962C8B-B14F-4D97-AF65-F5344CB8AC3E}">
        <p14:creationId xmlns:p14="http://schemas.microsoft.com/office/powerpoint/2010/main" val="28821401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8482" r="7236" b="36687"/>
          <a:stretch>
            <a:fillRect/>
          </a:stretch>
        </p:blipFill>
        <p:spPr>
          <a:xfrm>
            <a:off x="0" y="0"/>
            <a:ext cx="18288000" cy="10287000"/>
          </a:xfrm>
          <a:prstGeom prst="rect">
            <a:avLst/>
          </a:prstGeom>
        </p:spPr>
      </p:pic>
      <p:sp>
        <p:nvSpPr>
          <p:cNvPr id="3" name="TextBox 3"/>
          <p:cNvSpPr txBox="1"/>
          <p:nvPr/>
        </p:nvSpPr>
        <p:spPr>
          <a:xfrm>
            <a:off x="914400" y="190500"/>
            <a:ext cx="14677995" cy="1721562"/>
          </a:xfrm>
          <a:prstGeom prst="rect">
            <a:avLst/>
          </a:prstGeom>
        </p:spPr>
        <p:txBody>
          <a:bodyPr lIns="0" tIns="0" rIns="0" bIns="0" rtlCol="0" anchor="t">
            <a:spAutoFit/>
          </a:bodyPr>
          <a:lstStyle/>
          <a:p>
            <a:pPr marL="0" lvl="0" indent="0">
              <a:lnSpc>
                <a:spcPts val="14316"/>
              </a:lnSpc>
              <a:spcBef>
                <a:spcPct val="0"/>
              </a:spcBef>
            </a:pPr>
            <a:r>
              <a:rPr lang="vi-VN" sz="8800" b="1" dirty="0">
                <a:solidFill>
                  <a:srgbClr val="45F8BD"/>
                </a:solidFill>
                <a:latin typeface="Calibri" panose="020F0502020204030204" pitchFamily="34" charset="0"/>
                <a:ea typeface="Calibri" panose="020F0502020204030204" pitchFamily="34" charset="0"/>
                <a:cs typeface="Calibri" panose="020F0502020204030204" pitchFamily="34" charset="0"/>
              </a:rPr>
              <a:t>1.3. </a:t>
            </a:r>
            <a:r>
              <a:rPr lang="vi-VN" sz="8800" b="1" dirty="0">
                <a:solidFill>
                  <a:srgbClr val="FFFFFF"/>
                </a:solidFill>
                <a:latin typeface="Calibri" panose="020F0502020204030204" pitchFamily="34" charset="0"/>
                <a:ea typeface="Calibri" panose="020F0502020204030204" pitchFamily="34" charset="0"/>
                <a:cs typeface="Calibri" panose="020F0502020204030204" pitchFamily="34" charset="0"/>
              </a:rPr>
              <a:t>Session scope</a:t>
            </a:r>
            <a:endParaRPr lang="en-US" sz="8800" b="1" dirty="0">
              <a:solidFill>
                <a:srgbClr val="FFFFFF"/>
              </a:solidFill>
              <a:latin typeface="Calibri" panose="020F0502020204030204" pitchFamily="34" charset="0"/>
              <a:ea typeface="Calibri" panose="020F0502020204030204" pitchFamily="34" charset="0"/>
              <a:cs typeface="Calibri" panose="020F0502020204030204" pitchFamily="34" charset="0"/>
            </a:endParaRPr>
          </a:p>
        </p:txBody>
      </p:sp>
      <p:sp>
        <p:nvSpPr>
          <p:cNvPr id="12" name="TextBox 11">
            <a:extLst>
              <a:ext uri="{FF2B5EF4-FFF2-40B4-BE49-F238E27FC236}">
                <a16:creationId xmlns:a16="http://schemas.microsoft.com/office/drawing/2014/main" id="{9D1846AB-720A-33D2-18CD-2F9EC7D20DB5}"/>
              </a:ext>
            </a:extLst>
          </p:cNvPr>
          <p:cNvSpPr txBox="1"/>
          <p:nvPr/>
        </p:nvSpPr>
        <p:spPr>
          <a:xfrm>
            <a:off x="1066800" y="2324100"/>
            <a:ext cx="16154400" cy="646331"/>
          </a:xfrm>
          <a:prstGeom prst="rect">
            <a:avLst/>
          </a:prstGeom>
          <a:noFill/>
        </p:spPr>
        <p:txBody>
          <a:bodyPr wrap="square" rtlCol="0">
            <a:spAutoFit/>
          </a:bodyPr>
          <a:lstStyle/>
          <a:p>
            <a:pPr algn="l" fontAlgn="base">
              <a:spcAft>
                <a:spcPts val="1800"/>
              </a:spcAft>
            </a:pPr>
            <a:r>
              <a:rPr lang="vi-VN" sz="3600" b="1" i="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So</a:t>
            </a:r>
            <a:r>
              <a:rPr lang="en-US" sz="3600" b="1" i="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a:t>
            </a:r>
            <a:r>
              <a:rPr lang="vi-VN" sz="3600" b="1" i="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sá</a:t>
            </a:r>
            <a:r>
              <a:rPr lang="en-US" sz="3600" b="1" i="0" dirty="0" err="1">
                <a:solidFill>
                  <a:schemeClr val="bg1"/>
                </a:solidFill>
                <a:effectLst/>
                <a:latin typeface="Calibri" panose="020F0502020204030204" pitchFamily="34" charset="0"/>
                <a:ea typeface="Calibri" panose="020F0502020204030204" pitchFamily="34" charset="0"/>
                <a:cs typeface="Calibri" panose="020F0502020204030204" pitchFamily="34" charset="0"/>
              </a:rPr>
              <a:t>nh</a:t>
            </a:r>
            <a:r>
              <a:rPr lang="en-US" sz="3600" b="1" i="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Session &amp; Cookie</a:t>
            </a:r>
            <a:endParaRPr lang="vi-VN" sz="3600" b="1" i="0" dirty="0">
              <a:solidFill>
                <a:schemeClr val="bg1"/>
              </a:solidFill>
              <a:effectLst/>
              <a:latin typeface="Calibri" panose="020F0502020204030204" pitchFamily="34" charset="0"/>
              <a:ea typeface="Calibri" panose="020F0502020204030204" pitchFamily="34" charset="0"/>
              <a:cs typeface="Calibri" panose="020F0502020204030204" pitchFamily="34" charset="0"/>
            </a:endParaRPr>
          </a:p>
        </p:txBody>
      </p:sp>
      <p:graphicFrame>
        <p:nvGraphicFramePr>
          <p:cNvPr id="4" name="Table 4">
            <a:extLst>
              <a:ext uri="{FF2B5EF4-FFF2-40B4-BE49-F238E27FC236}">
                <a16:creationId xmlns:a16="http://schemas.microsoft.com/office/drawing/2014/main" id="{FD54A471-2D5F-4D92-5F88-99CBD43E7B9C}"/>
              </a:ext>
            </a:extLst>
          </p:cNvPr>
          <p:cNvGraphicFramePr>
            <a:graphicFrameLocks noGrp="1"/>
          </p:cNvGraphicFramePr>
          <p:nvPr>
            <p:extLst>
              <p:ext uri="{D42A27DB-BD31-4B8C-83A1-F6EECF244321}">
                <p14:modId xmlns:p14="http://schemas.microsoft.com/office/powerpoint/2010/main" val="2336924033"/>
              </p:ext>
            </p:extLst>
          </p:nvPr>
        </p:nvGraphicFramePr>
        <p:xfrm>
          <a:off x="1066800" y="3440330"/>
          <a:ext cx="16154400" cy="5530876"/>
        </p:xfrm>
        <a:graphic>
          <a:graphicData uri="http://schemas.openxmlformats.org/drawingml/2006/table">
            <a:tbl>
              <a:tblPr firstRow="1" bandRow="1">
                <a:tableStyleId>{073A0DAA-6AF3-43AB-8588-CEC1D06C72B9}</a:tableStyleId>
              </a:tblPr>
              <a:tblGrid>
                <a:gridCol w="5384800">
                  <a:extLst>
                    <a:ext uri="{9D8B030D-6E8A-4147-A177-3AD203B41FA5}">
                      <a16:colId xmlns:a16="http://schemas.microsoft.com/office/drawing/2014/main" val="3356633241"/>
                    </a:ext>
                  </a:extLst>
                </a:gridCol>
                <a:gridCol w="5384800">
                  <a:extLst>
                    <a:ext uri="{9D8B030D-6E8A-4147-A177-3AD203B41FA5}">
                      <a16:colId xmlns:a16="http://schemas.microsoft.com/office/drawing/2014/main" val="3216955059"/>
                    </a:ext>
                  </a:extLst>
                </a:gridCol>
                <a:gridCol w="5384800">
                  <a:extLst>
                    <a:ext uri="{9D8B030D-6E8A-4147-A177-3AD203B41FA5}">
                      <a16:colId xmlns:a16="http://schemas.microsoft.com/office/drawing/2014/main" val="438598708"/>
                    </a:ext>
                  </a:extLst>
                </a:gridCol>
              </a:tblGrid>
              <a:tr h="754580">
                <a:tc>
                  <a:txBody>
                    <a:bodyPr/>
                    <a:lstStyle/>
                    <a:p>
                      <a:r>
                        <a:rPr lang="vi-VN" sz="2800" dirty="0">
                          <a:latin typeface="Calibri" panose="020F0502020204030204" pitchFamily="34" charset="0"/>
                          <a:ea typeface="Calibri" panose="020F0502020204030204" pitchFamily="34" charset="0"/>
                          <a:cs typeface="Calibri" panose="020F0502020204030204" pitchFamily="34" charset="0"/>
                        </a:rPr>
                        <a:t>Đặc điểm</a:t>
                      </a:r>
                      <a:endParaRPr lang="en-US" sz="2800" dirty="0">
                        <a:latin typeface="Calibri" panose="020F0502020204030204" pitchFamily="34" charset="0"/>
                        <a:ea typeface="Calibri" panose="020F0502020204030204" pitchFamily="34" charset="0"/>
                        <a:cs typeface="Calibri" panose="020F0502020204030204" pitchFamily="34" charset="0"/>
                      </a:endParaRPr>
                    </a:p>
                  </a:txBody>
                  <a:tcPr anchor="ctr"/>
                </a:tc>
                <a:tc>
                  <a:txBody>
                    <a:bodyPr/>
                    <a:lstStyle/>
                    <a:p>
                      <a:r>
                        <a:rPr lang="vi-VN" sz="2800" dirty="0">
                          <a:latin typeface="Calibri" panose="020F0502020204030204" pitchFamily="34" charset="0"/>
                          <a:ea typeface="Calibri" panose="020F0502020204030204" pitchFamily="34" charset="0"/>
                          <a:cs typeface="Calibri" panose="020F0502020204030204" pitchFamily="34" charset="0"/>
                        </a:rPr>
                        <a:t>Session</a:t>
                      </a:r>
                      <a:endParaRPr lang="en-US" sz="2800" dirty="0">
                        <a:latin typeface="Calibri" panose="020F0502020204030204" pitchFamily="34" charset="0"/>
                        <a:ea typeface="Calibri" panose="020F0502020204030204" pitchFamily="34" charset="0"/>
                        <a:cs typeface="Calibri" panose="020F0502020204030204" pitchFamily="34" charset="0"/>
                      </a:endParaRPr>
                    </a:p>
                  </a:txBody>
                  <a:tcPr anchor="ctr"/>
                </a:tc>
                <a:tc>
                  <a:txBody>
                    <a:bodyPr/>
                    <a:lstStyle/>
                    <a:p>
                      <a:r>
                        <a:rPr lang="vi-VN" sz="2800" dirty="0">
                          <a:latin typeface="Calibri" panose="020F0502020204030204" pitchFamily="34" charset="0"/>
                          <a:ea typeface="Calibri" panose="020F0502020204030204" pitchFamily="34" charset="0"/>
                          <a:cs typeface="Calibri" panose="020F0502020204030204" pitchFamily="34" charset="0"/>
                        </a:rPr>
                        <a:t>Cookie</a:t>
                      </a:r>
                      <a:endParaRPr lang="en-US" sz="2800" dirty="0">
                        <a:latin typeface="Calibri" panose="020F0502020204030204" pitchFamily="34" charset="0"/>
                        <a:ea typeface="Calibri" panose="020F0502020204030204" pitchFamily="34" charset="0"/>
                        <a:cs typeface="Calibri" panose="020F0502020204030204" pitchFamily="34" charset="0"/>
                      </a:endParaRPr>
                    </a:p>
                  </a:txBody>
                  <a:tcPr anchor="ctr"/>
                </a:tc>
                <a:extLst>
                  <a:ext uri="{0D108BD9-81ED-4DB2-BD59-A6C34878D82A}">
                    <a16:rowId xmlns:a16="http://schemas.microsoft.com/office/drawing/2014/main" val="3419940989"/>
                  </a:ext>
                </a:extLst>
              </a:tr>
              <a:tr h="1194074">
                <a:tc>
                  <a:txBody>
                    <a:bodyPr/>
                    <a:lstStyle/>
                    <a:p>
                      <a:r>
                        <a:rPr lang="vi-VN" sz="2800" dirty="0">
                          <a:latin typeface="Calibri" panose="020F0502020204030204" pitchFamily="34" charset="0"/>
                          <a:ea typeface="Calibri" panose="020F0502020204030204" pitchFamily="34" charset="0"/>
                          <a:cs typeface="Calibri" panose="020F0502020204030204" pitchFamily="34" charset="0"/>
                        </a:rPr>
                        <a:t>Không gian lưu trữ</a:t>
                      </a:r>
                      <a:endParaRPr lang="en-US" sz="2800" dirty="0">
                        <a:latin typeface="Calibri" panose="020F0502020204030204" pitchFamily="34" charset="0"/>
                        <a:ea typeface="Calibri" panose="020F0502020204030204" pitchFamily="34" charset="0"/>
                        <a:cs typeface="Calibri" panose="020F0502020204030204" pitchFamily="34" charset="0"/>
                      </a:endParaRPr>
                    </a:p>
                  </a:txBody>
                  <a:tcPr anchor="ctr"/>
                </a:tc>
                <a:tc>
                  <a:txBody>
                    <a:bodyPr/>
                    <a:lstStyle/>
                    <a:p>
                      <a:r>
                        <a:rPr lang="vi-VN" sz="2800" dirty="0">
                          <a:latin typeface="Calibri" panose="020F0502020204030204" pitchFamily="34" charset="0"/>
                          <a:ea typeface="Calibri" panose="020F0502020204030204" pitchFamily="34" charset="0"/>
                          <a:cs typeface="Calibri" panose="020F0502020204030204" pitchFamily="34" charset="0"/>
                        </a:rPr>
                        <a:t>Không thể lưu trữ trên trình duyệt của người dùng</a:t>
                      </a:r>
                      <a:endParaRPr lang="en-US" sz="2800" dirty="0">
                        <a:latin typeface="Calibri" panose="020F0502020204030204" pitchFamily="34" charset="0"/>
                        <a:ea typeface="Calibri" panose="020F0502020204030204" pitchFamily="34" charset="0"/>
                        <a:cs typeface="Calibri" panose="020F0502020204030204" pitchFamily="34" charset="0"/>
                      </a:endParaRPr>
                    </a:p>
                  </a:txBody>
                  <a:tcPr anchor="ctr"/>
                </a:tc>
                <a:tc>
                  <a:txBody>
                    <a:bodyPr/>
                    <a:lstStyle/>
                    <a:p>
                      <a:r>
                        <a:rPr lang="vi-VN" sz="2800" dirty="0">
                          <a:latin typeface="Calibri" panose="020F0502020204030204" pitchFamily="34" charset="0"/>
                          <a:ea typeface="Calibri" panose="020F0502020204030204" pitchFamily="34" charset="0"/>
                          <a:cs typeface="Calibri" panose="020F0502020204030204" pitchFamily="34" charset="0"/>
                        </a:rPr>
                        <a:t>Lưu trữ trên trình duyệt của người dùng</a:t>
                      </a:r>
                      <a:endParaRPr lang="en-US" sz="2800" dirty="0">
                        <a:latin typeface="Calibri" panose="020F0502020204030204" pitchFamily="34" charset="0"/>
                        <a:ea typeface="Calibri" panose="020F0502020204030204" pitchFamily="34" charset="0"/>
                        <a:cs typeface="Calibri" panose="020F0502020204030204" pitchFamily="34" charset="0"/>
                      </a:endParaRPr>
                    </a:p>
                  </a:txBody>
                  <a:tcPr anchor="ctr"/>
                </a:tc>
                <a:extLst>
                  <a:ext uri="{0D108BD9-81ED-4DB2-BD59-A6C34878D82A}">
                    <a16:rowId xmlns:a16="http://schemas.microsoft.com/office/drawing/2014/main" val="861096194"/>
                  </a:ext>
                </a:extLst>
              </a:tr>
              <a:tr h="1194074">
                <a:tc>
                  <a:txBody>
                    <a:bodyPr/>
                    <a:lstStyle/>
                    <a:p>
                      <a:r>
                        <a:rPr lang="vi-VN" sz="2800" dirty="0">
                          <a:latin typeface="Calibri" panose="020F0502020204030204" pitchFamily="34" charset="0"/>
                          <a:ea typeface="Calibri" panose="020F0502020204030204" pitchFamily="34" charset="0"/>
                          <a:cs typeface="Calibri" panose="020F0502020204030204" pitchFamily="34" charset="0"/>
                        </a:rPr>
                        <a:t>Đối tượng lưu trữ</a:t>
                      </a:r>
                      <a:endParaRPr lang="en-US" sz="2800" dirty="0">
                        <a:latin typeface="Calibri" panose="020F0502020204030204" pitchFamily="34" charset="0"/>
                        <a:ea typeface="Calibri" panose="020F0502020204030204" pitchFamily="34" charset="0"/>
                        <a:cs typeface="Calibri" panose="020F0502020204030204" pitchFamily="34" charset="0"/>
                      </a:endParaRPr>
                    </a:p>
                  </a:txBody>
                  <a:tcPr anchor="ctr"/>
                </a:tc>
                <a:tc>
                  <a:txBody>
                    <a:bodyPr/>
                    <a:lstStyle/>
                    <a:p>
                      <a:r>
                        <a:rPr lang="vi-VN" sz="2800" dirty="0">
                          <a:latin typeface="Calibri" panose="020F0502020204030204" pitchFamily="34" charset="0"/>
                          <a:ea typeface="Calibri" panose="020F0502020204030204" pitchFamily="34" charset="0"/>
                          <a:cs typeface="Calibri" panose="020F0502020204030204" pitchFamily="34" charset="0"/>
                        </a:rPr>
                        <a:t>Được lưu trữ trên máy chủ</a:t>
                      </a:r>
                      <a:endParaRPr lang="en-US" sz="2800" dirty="0">
                        <a:latin typeface="Calibri" panose="020F0502020204030204" pitchFamily="34" charset="0"/>
                        <a:ea typeface="Calibri" panose="020F0502020204030204" pitchFamily="34" charset="0"/>
                        <a:cs typeface="Calibri" panose="020F0502020204030204" pitchFamily="34" charset="0"/>
                      </a:endParaRPr>
                    </a:p>
                  </a:txBody>
                  <a:tcPr anchor="ctr"/>
                </a:tc>
                <a:tc>
                  <a:txBody>
                    <a:bodyPr/>
                    <a:lstStyle/>
                    <a:p>
                      <a:r>
                        <a:rPr lang="vi-VN" sz="2800" dirty="0">
                          <a:latin typeface="Calibri" panose="020F0502020204030204" pitchFamily="34" charset="0"/>
                          <a:ea typeface="Calibri" panose="020F0502020204030204" pitchFamily="34" charset="0"/>
                          <a:cs typeface="Calibri" panose="020F0502020204030204" pitchFamily="34" charset="0"/>
                        </a:rPr>
                        <a:t>Được lưu trữ ở client</a:t>
                      </a:r>
                      <a:endParaRPr lang="en-US" sz="2800" dirty="0">
                        <a:latin typeface="Calibri" panose="020F0502020204030204" pitchFamily="34" charset="0"/>
                        <a:ea typeface="Calibri" panose="020F0502020204030204" pitchFamily="34" charset="0"/>
                        <a:cs typeface="Calibri" panose="020F0502020204030204" pitchFamily="34" charset="0"/>
                      </a:endParaRPr>
                    </a:p>
                  </a:txBody>
                  <a:tcPr anchor="ctr"/>
                </a:tc>
                <a:extLst>
                  <a:ext uri="{0D108BD9-81ED-4DB2-BD59-A6C34878D82A}">
                    <a16:rowId xmlns:a16="http://schemas.microsoft.com/office/drawing/2014/main" val="3476608130"/>
                  </a:ext>
                </a:extLst>
              </a:tr>
              <a:tr h="1194074">
                <a:tc>
                  <a:txBody>
                    <a:bodyPr/>
                    <a:lstStyle/>
                    <a:p>
                      <a:r>
                        <a:rPr lang="en-US" sz="2800" dirty="0" err="1">
                          <a:latin typeface="Calibri" panose="020F0502020204030204" pitchFamily="34" charset="0"/>
                          <a:ea typeface="Calibri" panose="020F0502020204030204" pitchFamily="34" charset="0"/>
                          <a:cs typeface="Calibri" panose="020F0502020204030204" pitchFamily="34" charset="0"/>
                        </a:rPr>
                        <a:t>Sửa</a:t>
                      </a:r>
                      <a:r>
                        <a:rPr lang="en-US" sz="2800" dirty="0">
                          <a:latin typeface="Calibri" panose="020F0502020204030204" pitchFamily="34" charset="0"/>
                          <a:ea typeface="Calibri" panose="020F0502020204030204" pitchFamily="34" charset="0"/>
                          <a:cs typeface="Calibri" panose="020F0502020204030204" pitchFamily="34" charset="0"/>
                        </a:rPr>
                        <a:t> </a:t>
                      </a:r>
                      <a:r>
                        <a:rPr lang="en-US" sz="2800" dirty="0" err="1">
                          <a:latin typeface="Calibri" panose="020F0502020204030204" pitchFamily="34" charset="0"/>
                          <a:ea typeface="Calibri" panose="020F0502020204030204" pitchFamily="34" charset="0"/>
                          <a:cs typeface="Calibri" panose="020F0502020204030204" pitchFamily="34" charset="0"/>
                        </a:rPr>
                        <a:t>đổi</a:t>
                      </a:r>
                      <a:endParaRPr lang="en-US" sz="2800" dirty="0">
                        <a:latin typeface="Calibri" panose="020F0502020204030204" pitchFamily="34" charset="0"/>
                        <a:ea typeface="Calibri" panose="020F0502020204030204" pitchFamily="34" charset="0"/>
                        <a:cs typeface="Calibri" panose="020F0502020204030204" pitchFamily="34" charset="0"/>
                      </a:endParaRPr>
                    </a:p>
                  </a:txBody>
                  <a:tcPr anchor="ctr"/>
                </a:tc>
                <a:tc>
                  <a:txBody>
                    <a:bodyPr/>
                    <a:lstStyle/>
                    <a:p>
                      <a:r>
                        <a:rPr lang="vi-VN" sz="2800" dirty="0">
                          <a:latin typeface="Calibri" panose="020F0502020204030204" pitchFamily="34" charset="0"/>
                          <a:ea typeface="Calibri" panose="020F0502020204030204" pitchFamily="34" charset="0"/>
                          <a:cs typeface="Calibri" panose="020F0502020204030204" pitchFamily="34" charset="0"/>
                        </a:rPr>
                        <a:t>Không thể dễ dàng sửa đổi hay xâm nhập</a:t>
                      </a:r>
                      <a:endParaRPr lang="en-US" sz="2800" dirty="0">
                        <a:latin typeface="Calibri" panose="020F0502020204030204" pitchFamily="34" charset="0"/>
                        <a:ea typeface="Calibri" panose="020F0502020204030204" pitchFamily="34" charset="0"/>
                        <a:cs typeface="Calibri" panose="020F0502020204030204" pitchFamily="34" charset="0"/>
                      </a:endParaRPr>
                    </a:p>
                  </a:txBody>
                  <a:tcPr anchor="ctr"/>
                </a:tc>
                <a:tc>
                  <a:txBody>
                    <a:bodyPr/>
                    <a:lstStyle/>
                    <a:p>
                      <a:r>
                        <a:rPr lang="vi-VN" sz="2800" dirty="0">
                          <a:latin typeface="Calibri" panose="020F0502020204030204" pitchFamily="34" charset="0"/>
                          <a:ea typeface="Calibri" panose="020F0502020204030204" pitchFamily="34" charset="0"/>
                          <a:cs typeface="Calibri" panose="020F0502020204030204" pitchFamily="34" charset="0"/>
                        </a:rPr>
                        <a:t>Dễ dàng sữa đổi và bị đánh cấp thông tin trên client</a:t>
                      </a:r>
                      <a:endParaRPr lang="en-US" sz="2800" dirty="0">
                        <a:latin typeface="Calibri" panose="020F0502020204030204" pitchFamily="34" charset="0"/>
                        <a:ea typeface="Calibri" panose="020F0502020204030204" pitchFamily="34" charset="0"/>
                        <a:cs typeface="Calibri" panose="020F0502020204030204" pitchFamily="34" charset="0"/>
                      </a:endParaRPr>
                    </a:p>
                  </a:txBody>
                  <a:tcPr anchor="ctr"/>
                </a:tc>
                <a:extLst>
                  <a:ext uri="{0D108BD9-81ED-4DB2-BD59-A6C34878D82A}">
                    <a16:rowId xmlns:a16="http://schemas.microsoft.com/office/drawing/2014/main" val="107865090"/>
                  </a:ext>
                </a:extLst>
              </a:tr>
              <a:tr h="1194074">
                <a:tc>
                  <a:txBody>
                    <a:bodyPr/>
                    <a:lstStyle/>
                    <a:p>
                      <a:r>
                        <a:rPr lang="en-US" sz="2800" dirty="0" err="1">
                          <a:latin typeface="Calibri" panose="020F0502020204030204" pitchFamily="34" charset="0"/>
                          <a:ea typeface="Calibri" panose="020F0502020204030204" pitchFamily="34" charset="0"/>
                          <a:cs typeface="Calibri" panose="020F0502020204030204" pitchFamily="34" charset="0"/>
                        </a:rPr>
                        <a:t>Thời</a:t>
                      </a:r>
                      <a:r>
                        <a:rPr lang="en-US" sz="2800" dirty="0">
                          <a:latin typeface="Calibri" panose="020F0502020204030204" pitchFamily="34" charset="0"/>
                          <a:ea typeface="Calibri" panose="020F0502020204030204" pitchFamily="34" charset="0"/>
                          <a:cs typeface="Calibri" panose="020F0502020204030204" pitchFamily="34" charset="0"/>
                        </a:rPr>
                        <a:t> </a:t>
                      </a:r>
                      <a:r>
                        <a:rPr lang="en-US" sz="2800" dirty="0" err="1">
                          <a:latin typeface="Calibri" panose="020F0502020204030204" pitchFamily="34" charset="0"/>
                          <a:ea typeface="Calibri" panose="020F0502020204030204" pitchFamily="34" charset="0"/>
                          <a:cs typeface="Calibri" panose="020F0502020204030204" pitchFamily="34" charset="0"/>
                        </a:rPr>
                        <a:t>hạn</a:t>
                      </a:r>
                      <a:endParaRPr lang="en-US" sz="2800" dirty="0">
                        <a:latin typeface="Calibri" panose="020F0502020204030204" pitchFamily="34" charset="0"/>
                        <a:ea typeface="Calibri" panose="020F0502020204030204" pitchFamily="34" charset="0"/>
                        <a:cs typeface="Calibri" panose="020F0502020204030204" pitchFamily="34" charset="0"/>
                      </a:endParaRPr>
                    </a:p>
                  </a:txBody>
                  <a:tcPr anchor="ctr"/>
                </a:tc>
                <a:tc>
                  <a:txBody>
                    <a:bodyPr/>
                    <a:lstStyle/>
                    <a:p>
                      <a:r>
                        <a:rPr lang="vi-VN" sz="2800" dirty="0">
                          <a:latin typeface="Calibri" panose="020F0502020204030204" pitchFamily="34" charset="0"/>
                          <a:ea typeface="Calibri" panose="020F0502020204030204" pitchFamily="34" charset="0"/>
                          <a:cs typeface="Calibri" panose="020F0502020204030204" pitchFamily="34" charset="0"/>
                        </a:rPr>
                        <a:t>Hết hạn khi người dùng đóng trình duyệt</a:t>
                      </a:r>
                      <a:endParaRPr lang="en-US" sz="2800" dirty="0">
                        <a:latin typeface="Calibri" panose="020F0502020204030204" pitchFamily="34" charset="0"/>
                        <a:ea typeface="Calibri" panose="020F0502020204030204" pitchFamily="34" charset="0"/>
                        <a:cs typeface="Calibri" panose="020F0502020204030204" pitchFamily="34" charset="0"/>
                      </a:endParaRPr>
                    </a:p>
                  </a:txBody>
                  <a:tcPr anchor="ctr"/>
                </a:tc>
                <a:tc>
                  <a:txBody>
                    <a:bodyPr/>
                    <a:lstStyle/>
                    <a:p>
                      <a:r>
                        <a:rPr lang="vi-VN" sz="2800" dirty="0">
                          <a:latin typeface="Calibri" panose="020F0502020204030204" pitchFamily="34" charset="0"/>
                          <a:ea typeface="Calibri" panose="020F0502020204030204" pitchFamily="34" charset="0"/>
                          <a:cs typeface="Calibri" panose="020F0502020204030204" pitchFamily="34" charset="0"/>
                        </a:rPr>
                        <a:t>Có sẵn trên trình duyệt nên dễ dàng truy cập bất cứ lúc nào</a:t>
                      </a:r>
                      <a:endParaRPr lang="en-US" sz="2800" dirty="0">
                        <a:latin typeface="Calibri" panose="020F0502020204030204" pitchFamily="34" charset="0"/>
                        <a:ea typeface="Calibri" panose="020F0502020204030204" pitchFamily="34" charset="0"/>
                        <a:cs typeface="Calibri" panose="020F0502020204030204" pitchFamily="34" charset="0"/>
                      </a:endParaRPr>
                    </a:p>
                  </a:txBody>
                  <a:tcPr anchor="ctr"/>
                </a:tc>
                <a:extLst>
                  <a:ext uri="{0D108BD9-81ED-4DB2-BD59-A6C34878D82A}">
                    <a16:rowId xmlns:a16="http://schemas.microsoft.com/office/drawing/2014/main" val="4264256781"/>
                  </a:ext>
                </a:extLst>
              </a:tr>
            </a:tbl>
          </a:graphicData>
        </a:graphic>
      </p:graphicFrame>
    </p:spTree>
    <p:extLst>
      <p:ext uri="{BB962C8B-B14F-4D97-AF65-F5344CB8AC3E}">
        <p14:creationId xmlns:p14="http://schemas.microsoft.com/office/powerpoint/2010/main" val="4451543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8482" r="7236" b="36687"/>
          <a:stretch>
            <a:fillRect/>
          </a:stretch>
        </p:blipFill>
        <p:spPr>
          <a:xfrm>
            <a:off x="0" y="0"/>
            <a:ext cx="18288000" cy="10287000"/>
          </a:xfrm>
          <a:prstGeom prst="rect">
            <a:avLst/>
          </a:prstGeom>
        </p:spPr>
      </p:pic>
      <p:sp>
        <p:nvSpPr>
          <p:cNvPr id="3" name="TextBox 3"/>
          <p:cNvSpPr txBox="1"/>
          <p:nvPr/>
        </p:nvSpPr>
        <p:spPr>
          <a:xfrm>
            <a:off x="914400" y="190500"/>
            <a:ext cx="14677995" cy="1721562"/>
          </a:xfrm>
          <a:prstGeom prst="rect">
            <a:avLst/>
          </a:prstGeom>
        </p:spPr>
        <p:txBody>
          <a:bodyPr lIns="0" tIns="0" rIns="0" bIns="0" rtlCol="0" anchor="t">
            <a:spAutoFit/>
          </a:bodyPr>
          <a:lstStyle/>
          <a:p>
            <a:pPr marL="0" lvl="0" indent="0">
              <a:lnSpc>
                <a:spcPts val="14316"/>
              </a:lnSpc>
              <a:spcBef>
                <a:spcPct val="0"/>
              </a:spcBef>
            </a:pPr>
            <a:r>
              <a:rPr lang="vi-VN" sz="8800" b="1" dirty="0">
                <a:solidFill>
                  <a:srgbClr val="45F8BD"/>
                </a:solidFill>
                <a:latin typeface="Calibri" panose="020F0502020204030204" pitchFamily="34" charset="0"/>
                <a:ea typeface="Calibri" panose="020F0502020204030204" pitchFamily="34" charset="0"/>
                <a:cs typeface="Calibri" panose="020F0502020204030204" pitchFamily="34" charset="0"/>
              </a:rPr>
              <a:t>1.4. </a:t>
            </a:r>
            <a:r>
              <a:rPr lang="vi-VN" sz="8800" b="1" dirty="0">
                <a:solidFill>
                  <a:srgbClr val="FFFFFF"/>
                </a:solidFill>
                <a:latin typeface="Calibri" panose="020F0502020204030204" pitchFamily="34" charset="0"/>
                <a:ea typeface="Calibri" panose="020F0502020204030204" pitchFamily="34" charset="0"/>
                <a:cs typeface="Calibri" panose="020F0502020204030204" pitchFamily="34" charset="0"/>
              </a:rPr>
              <a:t>JSP page scope</a:t>
            </a:r>
            <a:endParaRPr lang="en-US" sz="8800" b="1" dirty="0">
              <a:solidFill>
                <a:srgbClr val="FFFFFF"/>
              </a:solidFill>
              <a:latin typeface="Calibri" panose="020F0502020204030204" pitchFamily="34" charset="0"/>
              <a:ea typeface="Calibri" panose="020F0502020204030204" pitchFamily="34" charset="0"/>
              <a:cs typeface="Calibri" panose="020F0502020204030204" pitchFamily="34" charset="0"/>
            </a:endParaRPr>
          </a:p>
        </p:txBody>
      </p:sp>
      <p:sp>
        <p:nvSpPr>
          <p:cNvPr id="12" name="TextBox 11">
            <a:extLst>
              <a:ext uri="{FF2B5EF4-FFF2-40B4-BE49-F238E27FC236}">
                <a16:creationId xmlns:a16="http://schemas.microsoft.com/office/drawing/2014/main" id="{9D1846AB-720A-33D2-18CD-2F9EC7D20DB5}"/>
              </a:ext>
            </a:extLst>
          </p:cNvPr>
          <p:cNvSpPr txBox="1"/>
          <p:nvPr/>
        </p:nvSpPr>
        <p:spPr>
          <a:xfrm>
            <a:off x="1066800" y="2324100"/>
            <a:ext cx="16154400" cy="1985159"/>
          </a:xfrm>
          <a:prstGeom prst="rect">
            <a:avLst/>
          </a:prstGeom>
          <a:noFill/>
        </p:spPr>
        <p:txBody>
          <a:bodyPr wrap="square" rtlCol="0">
            <a:spAutoFit/>
          </a:bodyPr>
          <a:lstStyle/>
          <a:p>
            <a:pPr marL="571500" indent="-571500" algn="l" fontAlgn="base">
              <a:spcAft>
                <a:spcPts val="1800"/>
              </a:spcAft>
              <a:buFont typeface="Arial" panose="020B0604020202020204" pitchFamily="34" charset="0"/>
              <a:buChar char="•"/>
            </a:pPr>
            <a:r>
              <a:rPr lang="vi-VN" sz="3600" b="1" i="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Page scope giới hạn bởi phạm vi và thời gian tồn tại của các thuộc tính trong cùng 1 page nơi mà nó được tạo.</a:t>
            </a:r>
          </a:p>
          <a:p>
            <a:pPr marL="571500" indent="-571500" algn="l" fontAlgn="base">
              <a:spcAft>
                <a:spcPts val="1800"/>
              </a:spcAft>
              <a:buFont typeface="Arial" panose="020B0604020202020204" pitchFamily="34" charset="0"/>
              <a:buChar char="•"/>
            </a:pPr>
            <a:r>
              <a:rPr lang="vi-VN" sz="3600" b="1" i="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Nó sẵn dùng trong một JSP page giống như một object ẩn.</a:t>
            </a:r>
            <a:endParaRPr lang="vi-VN" sz="3600" b="1" i="0" dirty="0">
              <a:solidFill>
                <a:srgbClr val="45F8BD"/>
              </a:solidFill>
              <a:effectLst/>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5585967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4397354" y="4348410"/>
            <a:ext cx="9493292" cy="1590179"/>
          </a:xfrm>
          <a:prstGeom prst="rect">
            <a:avLst/>
          </a:prstGeom>
        </p:spPr>
        <p:txBody>
          <a:bodyPr lIns="0" tIns="0" rIns="0" bIns="0" rtlCol="0" anchor="t">
            <a:spAutoFit/>
          </a:bodyPr>
          <a:lstStyle/>
          <a:p>
            <a:pPr marL="0" lvl="0" indent="0" algn="ctr">
              <a:lnSpc>
                <a:spcPts val="12374"/>
              </a:lnSpc>
            </a:pPr>
            <a:r>
              <a:rPr lang="vi-VN" sz="12374" dirty="0">
                <a:solidFill>
                  <a:srgbClr val="133030"/>
                </a:solidFill>
                <a:latin typeface="Barlow SemiCondensed Bold Bold"/>
              </a:rPr>
              <a:t>DEMO </a:t>
            </a:r>
            <a:r>
              <a:rPr lang="vi-VN" sz="12374" dirty="0">
                <a:solidFill>
                  <a:srgbClr val="45F8BD"/>
                </a:solidFill>
                <a:latin typeface="Barlow SemiCondensed Bold Bold"/>
              </a:rPr>
              <a:t>SCOPE</a:t>
            </a:r>
            <a:endParaRPr lang="en-US" sz="12374" dirty="0">
              <a:solidFill>
                <a:srgbClr val="45F8BD"/>
              </a:solidFill>
              <a:latin typeface="Barlow SemiCondensed Bold Bo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b="15466"/>
          <a:stretch>
            <a:fillRect/>
          </a:stretch>
        </p:blipFill>
        <p:spPr>
          <a:xfrm>
            <a:off x="0" y="537"/>
            <a:ext cx="18288000" cy="10287000"/>
          </a:xfrm>
          <a:prstGeom prst="rect">
            <a:avLst/>
          </a:prstGeom>
        </p:spPr>
      </p:pic>
      <p:sp>
        <p:nvSpPr>
          <p:cNvPr id="3" name="TextBox 3"/>
          <p:cNvSpPr txBox="1"/>
          <p:nvPr/>
        </p:nvSpPr>
        <p:spPr>
          <a:xfrm>
            <a:off x="2590800" y="1333500"/>
            <a:ext cx="14275672" cy="1657505"/>
          </a:xfrm>
          <a:prstGeom prst="rect">
            <a:avLst/>
          </a:prstGeom>
        </p:spPr>
        <p:txBody>
          <a:bodyPr lIns="0" tIns="0" rIns="0" bIns="0" rtlCol="0" anchor="t">
            <a:spAutoFit/>
          </a:bodyPr>
          <a:lstStyle/>
          <a:p>
            <a:pPr marL="0" lvl="0" indent="0">
              <a:lnSpc>
                <a:spcPts val="14316"/>
              </a:lnSpc>
              <a:spcBef>
                <a:spcPct val="0"/>
              </a:spcBef>
            </a:pPr>
            <a:r>
              <a:rPr lang="vi-VN" sz="11000" dirty="0">
                <a:solidFill>
                  <a:srgbClr val="45F8BD"/>
                </a:solidFill>
                <a:latin typeface="Barlow SemiCondensed Bold Bold" panose="020B0604020202020204" charset="0"/>
              </a:rPr>
              <a:t>2.</a:t>
            </a:r>
            <a:r>
              <a:rPr lang="en-US" sz="11000" dirty="0">
                <a:solidFill>
                  <a:srgbClr val="45F8BD"/>
                </a:solidFill>
                <a:latin typeface="Barlow SemiCondensed Bold Bold" panose="020B0604020202020204" charset="0"/>
              </a:rPr>
              <a:t> </a:t>
            </a:r>
            <a:r>
              <a:rPr lang="vi-VN" sz="11000" dirty="0">
                <a:solidFill>
                  <a:srgbClr val="FFFFFF"/>
                </a:solidFill>
                <a:latin typeface="Barlow SemiCondensed Bold Bold" panose="020B0604020202020204" charset="0"/>
              </a:rPr>
              <a:t>LISTENER</a:t>
            </a:r>
            <a:endParaRPr lang="en-US" sz="11000" dirty="0">
              <a:solidFill>
                <a:srgbClr val="FFFFFF"/>
              </a:solidFill>
              <a:latin typeface="Barlow SemiCondensed Bold Bold" panose="020B0604020202020204" charset="0"/>
            </a:endParaRPr>
          </a:p>
        </p:txBody>
      </p:sp>
      <p:sp>
        <p:nvSpPr>
          <p:cNvPr id="4" name="AutoShape 4"/>
          <p:cNvSpPr/>
          <p:nvPr/>
        </p:nvSpPr>
        <p:spPr>
          <a:xfrm>
            <a:off x="-611831" y="9258300"/>
            <a:ext cx="19511662" cy="0"/>
          </a:xfrm>
          <a:prstGeom prst="line">
            <a:avLst/>
          </a:prstGeom>
          <a:ln w="28575" cap="rnd">
            <a:solidFill>
              <a:srgbClr val="45F8BD"/>
            </a:solidFill>
            <a:prstDash val="solid"/>
            <a:headEnd type="none" w="sm" len="sm"/>
            <a:tailEnd type="none" w="sm" len="sm"/>
          </a:ln>
        </p:spPr>
      </p:sp>
    </p:spTree>
    <p:extLst>
      <p:ext uri="{BB962C8B-B14F-4D97-AF65-F5344CB8AC3E}">
        <p14:creationId xmlns:p14="http://schemas.microsoft.com/office/powerpoint/2010/main" val="264585689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628</TotalTime>
  <Words>1392</Words>
  <Application>Microsoft Office PowerPoint</Application>
  <PresentationFormat>Custom</PresentationFormat>
  <Paragraphs>137</Paragraphs>
  <Slides>25</Slides>
  <Notes>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25</vt:i4>
      </vt:variant>
    </vt:vector>
  </HeadingPairs>
  <TitlesOfParts>
    <vt:vector size="32" baseType="lpstr">
      <vt:lpstr>Arial</vt:lpstr>
      <vt:lpstr>Barlow SemiCondensed Bold Bold</vt:lpstr>
      <vt:lpstr>Bahnschrift SemiBold SemiConden</vt:lpstr>
      <vt:lpstr>Calibri</vt:lpstr>
      <vt:lpstr>Barlow Medium</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Scope Listener Filter</dc:title>
  <cp:lastModifiedBy>Kiet Nguyen</cp:lastModifiedBy>
  <cp:revision>65</cp:revision>
  <dcterms:created xsi:type="dcterms:W3CDTF">2006-08-16T00:00:00Z</dcterms:created>
  <dcterms:modified xsi:type="dcterms:W3CDTF">2023-04-17T14:08:46Z</dcterms:modified>
  <dc:identifier>DAFf51AOHu4</dc:identifier>
</cp:coreProperties>
</file>